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20" r:id="rId2"/>
    <p:sldId id="257" r:id="rId3"/>
    <p:sldId id="270" r:id="rId4"/>
    <p:sldId id="321" r:id="rId5"/>
    <p:sldId id="307" r:id="rId6"/>
    <p:sldId id="322" r:id="rId7"/>
    <p:sldId id="309" r:id="rId8"/>
    <p:sldId id="323" r:id="rId9"/>
    <p:sldId id="311" r:id="rId10"/>
    <p:sldId id="324" r:id="rId11"/>
    <p:sldId id="313" r:id="rId12"/>
    <p:sldId id="325" r:id="rId13"/>
    <p:sldId id="315" r:id="rId14"/>
    <p:sldId id="326" r:id="rId15"/>
    <p:sldId id="317" r:id="rId16"/>
    <p:sldId id="327" r:id="rId17"/>
    <p:sldId id="328" r:id="rId18"/>
    <p:sldId id="299" r:id="rId19"/>
  </p:sldIdLst>
  <p:sldSz cx="20104100" cy="11309350"/>
  <p:notesSz cx="20104100" cy="11309350"/>
  <p:embeddedFontLst>
    <p:embeddedFont>
      <p:font typeface="Montserrat" pitchFamily="2" charset="0"/>
      <p:regular r:id="rId21"/>
      <p:bold r:id="rId22"/>
      <p:italic r:id="rId23"/>
      <p:boldItalic r:id="rId24"/>
    </p:embeddedFont>
    <p:embeddedFont>
      <p:font typeface="Montserrat Medium" pitchFamily="2" charset="0"/>
      <p:regular r:id="rId25"/>
      <p:italic r:id="rId26"/>
    </p:embeddedFont>
    <p:embeddedFont>
      <p:font typeface="Montserrat SemiBold" pitchFamily="2" charset="0"/>
      <p:regular r:id="rId27"/>
      <p:bold r:id="rId28"/>
      <p:italic r:id="rId29"/>
      <p:boldItalic r:id="rId30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778" userDrawn="1">
          <p15:clr>
            <a:srgbClr val="A4A3A4"/>
          </p15:clr>
        </p15:guide>
        <p15:guide id="2" pos="236" userDrawn="1">
          <p15:clr>
            <a:srgbClr val="A4A3A4"/>
          </p15:clr>
        </p15:guide>
        <p15:guide id="3" orient="horz" pos="1354" userDrawn="1">
          <p15:clr>
            <a:srgbClr val="A4A3A4"/>
          </p15:clr>
        </p15:guide>
        <p15:guide id="4" pos="12428" userDrawn="1">
          <p15:clr>
            <a:srgbClr val="A4A3A4"/>
          </p15:clr>
        </p15:guide>
        <p15:guide id="5" orient="horz" pos="6874" userDrawn="1">
          <p15:clr>
            <a:srgbClr val="A4A3A4"/>
          </p15:clr>
        </p15:guide>
        <p15:guide id="6" pos="74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831"/>
    <a:srgbClr val="00ADB5"/>
    <a:srgbClr val="F8F8F8"/>
    <a:srgbClr val="C5C5C5"/>
    <a:srgbClr val="4F81BD"/>
    <a:srgbClr val="9A9A9A"/>
    <a:srgbClr val="A02B93"/>
    <a:srgbClr val="196B24"/>
    <a:srgbClr val="156082"/>
    <a:srgbClr val="C4C5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1"/>
    <p:restoredTop sz="95940"/>
  </p:normalViewPr>
  <p:slideViewPr>
    <p:cSldViewPr>
      <p:cViewPr varScale="1">
        <p:scale>
          <a:sx n="67" d="100"/>
          <a:sy n="67" d="100"/>
        </p:scale>
        <p:origin x="632" y="184"/>
      </p:cViewPr>
      <p:guideLst>
        <p:guide orient="horz" pos="778"/>
        <p:guide pos="236"/>
        <p:guide orient="horz" pos="1354"/>
        <p:guide pos="12428"/>
        <p:guide orient="horz" pos="6874"/>
        <p:guide pos="74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99D4E-AEFF-F14B-86B8-FC74B68E6C23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6E483-F840-904F-8BED-0D2824CB7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73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6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8.jpg"/><Relationship Id="rId4" Type="http://schemas.openxmlformats.org/officeDocument/2006/relationships/image" Target="../media/image27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2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8.jpg"/><Relationship Id="rId4" Type="http://schemas.openxmlformats.org/officeDocument/2006/relationships/image" Target="../media/image27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3.xml"/><Relationship Id="rId7" Type="http://schemas.openxmlformats.org/officeDocument/2006/relationships/slide" Target="slide1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slide" Target="slide8.xml"/><Relationship Id="rId11" Type="http://schemas.openxmlformats.org/officeDocument/2006/relationships/slide" Target="slide17.xml"/><Relationship Id="rId5" Type="http://schemas.openxmlformats.org/officeDocument/2006/relationships/slide" Target="slide6.xml"/><Relationship Id="rId10" Type="http://schemas.openxmlformats.org/officeDocument/2006/relationships/slide" Target="slide16.xml"/><Relationship Id="rId4" Type="http://schemas.openxmlformats.org/officeDocument/2006/relationships/slide" Target="slide4.xml"/><Relationship Id="rId9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fif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ject 9">
            <a:extLst>
              <a:ext uri="{FF2B5EF4-FFF2-40B4-BE49-F238E27FC236}">
                <a16:creationId xmlns:a16="http://schemas.microsoft.com/office/drawing/2014/main" id="{6E52A706-8734-82A5-7FC7-BD43D4C26D83}"/>
              </a:ext>
            </a:extLst>
          </p:cNvPr>
          <p:cNvPicPr/>
          <p:nvPr/>
        </p:nvPicPr>
        <p:blipFill>
          <a:blip r:embed="rId2" cstate="print">
            <a:alphaModFix amt="20000"/>
          </a:blip>
          <a:srcRect t="27541"/>
          <a:stretch/>
        </p:blipFill>
        <p:spPr>
          <a:xfrm flipV="1">
            <a:off x="8167734" y="7940674"/>
            <a:ext cx="4094116" cy="3368675"/>
          </a:xfrm>
          <a:prstGeom prst="rect">
            <a:avLst/>
          </a:prstGeom>
        </p:spPr>
      </p:pic>
      <p:grpSp>
        <p:nvGrpSpPr>
          <p:cNvPr id="26" name="object 10">
            <a:extLst>
              <a:ext uri="{FF2B5EF4-FFF2-40B4-BE49-F238E27FC236}">
                <a16:creationId xmlns:a16="http://schemas.microsoft.com/office/drawing/2014/main" id="{A4846AE6-B843-957E-E382-032E7FC1BA78}"/>
              </a:ext>
            </a:extLst>
          </p:cNvPr>
          <p:cNvGrpSpPr/>
          <p:nvPr/>
        </p:nvGrpSpPr>
        <p:grpSpPr>
          <a:xfrm flipV="1">
            <a:off x="848843" y="8045958"/>
            <a:ext cx="7298207" cy="3926582"/>
            <a:chOff x="952850" y="4994612"/>
            <a:chExt cx="7298207" cy="3926582"/>
          </a:xfrm>
        </p:grpSpPr>
        <p:pic>
          <p:nvPicPr>
            <p:cNvPr id="27" name="object 11">
              <a:extLst>
                <a:ext uri="{FF2B5EF4-FFF2-40B4-BE49-F238E27FC236}">
                  <a16:creationId xmlns:a16="http://schemas.microsoft.com/office/drawing/2014/main" id="{70960AA2-AD02-14AB-E469-FC95FF1CA21B}"/>
                </a:ext>
              </a:extLst>
            </p:cNvPr>
            <p:cNvPicPr/>
            <p:nvPr/>
          </p:nvPicPr>
          <p:blipFill>
            <a:blip r:embed="rId3" cstate="print">
              <a:alphaModFix amt="20000"/>
            </a:blip>
            <a:srcRect t="26321"/>
            <a:stretch/>
          </p:blipFill>
          <p:spPr>
            <a:xfrm>
              <a:off x="952850" y="5657802"/>
              <a:ext cx="3382095" cy="3263391"/>
            </a:xfrm>
            <a:prstGeom prst="rect">
              <a:avLst/>
            </a:prstGeom>
          </p:spPr>
        </p:pic>
        <p:pic>
          <p:nvPicPr>
            <p:cNvPr id="28" name="object 12">
              <a:extLst>
                <a:ext uri="{FF2B5EF4-FFF2-40B4-BE49-F238E27FC236}">
                  <a16:creationId xmlns:a16="http://schemas.microsoft.com/office/drawing/2014/main" id="{F207370B-C5EF-774E-E80C-22973F148475}"/>
                </a:ext>
              </a:extLst>
            </p:cNvPr>
            <p:cNvPicPr/>
            <p:nvPr/>
          </p:nvPicPr>
          <p:blipFill>
            <a:blip r:embed="rId4" cstate="print">
              <a:alphaModFix amt="20000"/>
            </a:blip>
            <a:srcRect t="-20322"/>
            <a:stretch/>
          </p:blipFill>
          <p:spPr>
            <a:xfrm>
              <a:off x="4334946" y="4994612"/>
              <a:ext cx="3916111" cy="3926582"/>
            </a:xfrm>
            <a:prstGeom prst="rect">
              <a:avLst/>
            </a:prstGeom>
          </p:spPr>
        </p:pic>
      </p:grpSp>
      <p:grpSp>
        <p:nvGrpSpPr>
          <p:cNvPr id="29" name="object 13">
            <a:extLst>
              <a:ext uri="{FF2B5EF4-FFF2-40B4-BE49-F238E27FC236}">
                <a16:creationId xmlns:a16="http://schemas.microsoft.com/office/drawing/2014/main" id="{FA098BE7-2F1E-EF3B-B6BA-A6CB74271B27}"/>
              </a:ext>
            </a:extLst>
          </p:cNvPr>
          <p:cNvGrpSpPr/>
          <p:nvPr/>
        </p:nvGrpSpPr>
        <p:grpSpPr>
          <a:xfrm flipV="1">
            <a:off x="12575177" y="8011525"/>
            <a:ext cx="7561517" cy="3297825"/>
            <a:chOff x="12696177" y="5688917"/>
            <a:chExt cx="7561517" cy="3297825"/>
          </a:xfrm>
        </p:grpSpPr>
        <p:pic>
          <p:nvPicPr>
            <p:cNvPr id="30" name="object 14">
              <a:extLst>
                <a:ext uri="{FF2B5EF4-FFF2-40B4-BE49-F238E27FC236}">
                  <a16:creationId xmlns:a16="http://schemas.microsoft.com/office/drawing/2014/main" id="{38B59E0F-85B0-BC78-D2DD-50956DA1F6E5}"/>
                </a:ext>
              </a:extLst>
            </p:cNvPr>
            <p:cNvPicPr/>
            <p:nvPr/>
          </p:nvPicPr>
          <p:blipFill>
            <a:blip r:embed="rId5" cstate="print">
              <a:alphaModFix amt="20000"/>
            </a:blip>
            <a:stretch>
              <a:fillRect/>
            </a:stretch>
          </p:blipFill>
          <p:spPr>
            <a:xfrm>
              <a:off x="12696177" y="5780992"/>
              <a:ext cx="2994673" cy="2994673"/>
            </a:xfrm>
            <a:prstGeom prst="rect">
              <a:avLst/>
            </a:prstGeom>
          </p:spPr>
        </p:pic>
        <p:pic>
          <p:nvPicPr>
            <p:cNvPr id="31" name="object 15">
              <a:extLst>
                <a:ext uri="{FF2B5EF4-FFF2-40B4-BE49-F238E27FC236}">
                  <a16:creationId xmlns:a16="http://schemas.microsoft.com/office/drawing/2014/main" id="{5D772AD8-EAE6-67DA-9EDC-294BB0338D9B}"/>
                </a:ext>
              </a:extLst>
            </p:cNvPr>
            <p:cNvPicPr/>
            <p:nvPr/>
          </p:nvPicPr>
          <p:blipFill>
            <a:blip r:embed="rId6" cstate="print">
              <a:alphaModFix amt="20000"/>
            </a:blip>
            <a:srcRect t="31267"/>
            <a:stretch/>
          </p:blipFill>
          <p:spPr>
            <a:xfrm>
              <a:off x="15121816" y="5688917"/>
              <a:ext cx="5135878" cy="3297825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582057" y="5926521"/>
            <a:ext cx="2994673" cy="2994673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DB586D8-D487-2F83-2F16-624F77991E1F}"/>
              </a:ext>
            </a:extLst>
          </p:cNvPr>
          <p:cNvSpPr/>
          <p:nvPr/>
        </p:nvSpPr>
        <p:spPr>
          <a:xfrm>
            <a:off x="831850" y="8921193"/>
            <a:ext cx="3115012" cy="238815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9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object 21"/>
          <p:cNvGrpSpPr/>
          <p:nvPr/>
        </p:nvGrpSpPr>
        <p:grpSpPr>
          <a:xfrm>
            <a:off x="439695" y="10407670"/>
            <a:ext cx="515620" cy="452120"/>
            <a:chOff x="439695" y="10407670"/>
            <a:chExt cx="515620" cy="452120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9281" y="10407670"/>
              <a:ext cx="184089" cy="19042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39686" y="10496683"/>
              <a:ext cx="515620" cy="363220"/>
            </a:xfrm>
            <a:custGeom>
              <a:avLst/>
              <a:gdLst/>
              <a:ahLst/>
              <a:cxnLst/>
              <a:rect l="l" t="t" r="r" b="b"/>
              <a:pathLst>
                <a:path w="515619" h="363220">
                  <a:moveTo>
                    <a:pt x="202107" y="228346"/>
                  </a:moveTo>
                  <a:lnTo>
                    <a:pt x="201587" y="218846"/>
                  </a:lnTo>
                  <a:lnTo>
                    <a:pt x="200126" y="214249"/>
                  </a:lnTo>
                  <a:lnTo>
                    <a:pt x="197599" y="210197"/>
                  </a:lnTo>
                  <a:lnTo>
                    <a:pt x="175958" y="168554"/>
                  </a:lnTo>
                  <a:lnTo>
                    <a:pt x="90881" y="10972"/>
                  </a:lnTo>
                  <a:lnTo>
                    <a:pt x="78232" y="6108"/>
                  </a:lnTo>
                  <a:lnTo>
                    <a:pt x="75907" y="6692"/>
                  </a:lnTo>
                  <a:lnTo>
                    <a:pt x="71818" y="8966"/>
                  </a:lnTo>
                  <a:lnTo>
                    <a:pt x="70116" y="10617"/>
                  </a:lnTo>
                  <a:lnTo>
                    <a:pt x="1346" y="128041"/>
                  </a:lnTo>
                  <a:lnTo>
                    <a:pt x="0" y="132969"/>
                  </a:lnTo>
                  <a:lnTo>
                    <a:pt x="0" y="142989"/>
                  </a:lnTo>
                  <a:lnTo>
                    <a:pt x="1346" y="147916"/>
                  </a:lnTo>
                  <a:lnTo>
                    <a:pt x="119329" y="349364"/>
                  </a:lnTo>
                  <a:lnTo>
                    <a:pt x="125895" y="355473"/>
                  </a:lnTo>
                  <a:lnTo>
                    <a:pt x="134251" y="357149"/>
                  </a:lnTo>
                  <a:lnTo>
                    <a:pt x="142405" y="354533"/>
                  </a:lnTo>
                  <a:lnTo>
                    <a:pt x="148348" y="347751"/>
                  </a:lnTo>
                  <a:lnTo>
                    <a:pt x="177177" y="287083"/>
                  </a:lnTo>
                  <a:lnTo>
                    <a:pt x="199110" y="237375"/>
                  </a:lnTo>
                  <a:lnTo>
                    <a:pt x="201168" y="233083"/>
                  </a:lnTo>
                  <a:lnTo>
                    <a:pt x="202107" y="228346"/>
                  </a:lnTo>
                  <a:close/>
                </a:path>
                <a:path w="515619" h="363220">
                  <a:moveTo>
                    <a:pt x="515213" y="133121"/>
                  </a:moveTo>
                  <a:lnTo>
                    <a:pt x="453339" y="23393"/>
                  </a:lnTo>
                  <a:lnTo>
                    <a:pt x="432739" y="0"/>
                  </a:lnTo>
                  <a:lnTo>
                    <a:pt x="428167" y="571"/>
                  </a:lnTo>
                  <a:lnTo>
                    <a:pt x="396481" y="57454"/>
                  </a:lnTo>
                  <a:lnTo>
                    <a:pt x="262432" y="344690"/>
                  </a:lnTo>
                  <a:lnTo>
                    <a:pt x="261975" y="347129"/>
                  </a:lnTo>
                  <a:lnTo>
                    <a:pt x="262293" y="351993"/>
                  </a:lnTo>
                  <a:lnTo>
                    <a:pt x="378180" y="363118"/>
                  </a:lnTo>
                  <a:lnTo>
                    <a:pt x="383095" y="361797"/>
                  </a:lnTo>
                  <a:lnTo>
                    <a:pt x="391769" y="356819"/>
                  </a:lnTo>
                  <a:lnTo>
                    <a:pt x="395376" y="353225"/>
                  </a:lnTo>
                  <a:lnTo>
                    <a:pt x="513905" y="148043"/>
                  </a:lnTo>
                  <a:lnTo>
                    <a:pt x="515213" y="143129"/>
                  </a:lnTo>
                  <a:lnTo>
                    <a:pt x="515213" y="133121"/>
                  </a:lnTo>
                  <a:close/>
                </a:path>
              </a:pathLst>
            </a:custGeom>
            <a:solidFill>
              <a:srgbClr val="00AD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1087172" y="10465445"/>
            <a:ext cx="2980690" cy="297180"/>
          </a:xfrm>
          <a:custGeom>
            <a:avLst/>
            <a:gdLst/>
            <a:ahLst/>
            <a:cxnLst/>
            <a:rect l="l" t="t" r="r" b="b"/>
            <a:pathLst>
              <a:path w="2980690" h="297179">
                <a:moveTo>
                  <a:pt x="33598" y="249060"/>
                </a:moveTo>
                <a:lnTo>
                  <a:pt x="20752" y="289000"/>
                </a:lnTo>
                <a:lnTo>
                  <a:pt x="30387" y="292410"/>
                </a:lnTo>
                <a:lnTo>
                  <a:pt x="39857" y="294845"/>
                </a:lnTo>
                <a:lnTo>
                  <a:pt x="49163" y="296306"/>
                </a:lnTo>
                <a:lnTo>
                  <a:pt x="58303" y="296794"/>
                </a:lnTo>
                <a:lnTo>
                  <a:pt x="69771" y="295962"/>
                </a:lnTo>
                <a:lnTo>
                  <a:pt x="111131" y="276032"/>
                </a:lnTo>
                <a:lnTo>
                  <a:pt x="130157" y="253281"/>
                </a:lnTo>
                <a:lnTo>
                  <a:pt x="50508" y="253281"/>
                </a:lnTo>
                <a:lnTo>
                  <a:pt x="42821" y="251873"/>
                </a:lnTo>
                <a:lnTo>
                  <a:pt x="33598" y="249060"/>
                </a:lnTo>
                <a:close/>
              </a:path>
              <a:path w="2980690" h="297179">
                <a:moveTo>
                  <a:pt x="56986" y="64294"/>
                </a:moveTo>
                <a:lnTo>
                  <a:pt x="0" y="64294"/>
                </a:lnTo>
                <a:lnTo>
                  <a:pt x="90914" y="231200"/>
                </a:lnTo>
                <a:lnTo>
                  <a:pt x="88937" y="233798"/>
                </a:lnTo>
                <a:lnTo>
                  <a:pt x="84547" y="240508"/>
                </a:lnTo>
                <a:lnTo>
                  <a:pt x="79714" y="245488"/>
                </a:lnTo>
                <a:lnTo>
                  <a:pt x="74444" y="248735"/>
                </a:lnTo>
                <a:lnTo>
                  <a:pt x="68988" y="251873"/>
                </a:lnTo>
                <a:lnTo>
                  <a:pt x="68755" y="251873"/>
                </a:lnTo>
                <a:lnTo>
                  <a:pt x="63244" y="253281"/>
                </a:lnTo>
                <a:lnTo>
                  <a:pt x="130157" y="253281"/>
                </a:lnTo>
                <a:lnTo>
                  <a:pt x="135712" y="244189"/>
                </a:lnTo>
                <a:lnTo>
                  <a:pt x="167251" y="186389"/>
                </a:lnTo>
                <a:lnTo>
                  <a:pt x="118254" y="186389"/>
                </a:lnTo>
                <a:lnTo>
                  <a:pt x="56986" y="64294"/>
                </a:lnTo>
                <a:close/>
              </a:path>
              <a:path w="2980690" h="297179">
                <a:moveTo>
                  <a:pt x="233873" y="64294"/>
                </a:moveTo>
                <a:lnTo>
                  <a:pt x="181499" y="64294"/>
                </a:lnTo>
                <a:lnTo>
                  <a:pt x="118254" y="186389"/>
                </a:lnTo>
                <a:lnTo>
                  <a:pt x="167251" y="186389"/>
                </a:lnTo>
                <a:lnTo>
                  <a:pt x="233873" y="64294"/>
                </a:lnTo>
                <a:close/>
              </a:path>
              <a:path w="2980690" h="297179">
                <a:moveTo>
                  <a:pt x="306008" y="64294"/>
                </a:moveTo>
                <a:lnTo>
                  <a:pt x="261868" y="64294"/>
                </a:lnTo>
                <a:lnTo>
                  <a:pt x="261868" y="291598"/>
                </a:lnTo>
                <a:lnTo>
                  <a:pt x="311937" y="291598"/>
                </a:lnTo>
                <a:lnTo>
                  <a:pt x="311937" y="158138"/>
                </a:lnTo>
                <a:lnTo>
                  <a:pt x="363345" y="158138"/>
                </a:lnTo>
                <a:lnTo>
                  <a:pt x="306008" y="64294"/>
                </a:lnTo>
                <a:close/>
              </a:path>
              <a:path w="2980690" h="297179">
                <a:moveTo>
                  <a:pt x="521568" y="155540"/>
                </a:moveTo>
                <a:lnTo>
                  <a:pt x="471367" y="155540"/>
                </a:lnTo>
                <a:lnTo>
                  <a:pt x="471638" y="267569"/>
                </a:lnTo>
                <a:lnTo>
                  <a:pt x="471696" y="291598"/>
                </a:lnTo>
                <a:lnTo>
                  <a:pt x="521765" y="291598"/>
                </a:lnTo>
                <a:lnTo>
                  <a:pt x="521640" y="205547"/>
                </a:lnTo>
                <a:lnTo>
                  <a:pt x="521568" y="155540"/>
                </a:lnTo>
                <a:close/>
              </a:path>
              <a:path w="2980690" h="297179">
                <a:moveTo>
                  <a:pt x="363345" y="158138"/>
                </a:moveTo>
                <a:lnTo>
                  <a:pt x="311937" y="158138"/>
                </a:lnTo>
                <a:lnTo>
                  <a:pt x="379793" y="267569"/>
                </a:lnTo>
                <a:lnTo>
                  <a:pt x="403510" y="267569"/>
                </a:lnTo>
                <a:lnTo>
                  <a:pt x="441077" y="205547"/>
                </a:lnTo>
                <a:lnTo>
                  <a:pt x="392311" y="205547"/>
                </a:lnTo>
                <a:lnTo>
                  <a:pt x="363345" y="158138"/>
                </a:lnTo>
                <a:close/>
              </a:path>
              <a:path w="2980690" h="297179">
                <a:moveTo>
                  <a:pt x="521435" y="64294"/>
                </a:moveTo>
                <a:lnTo>
                  <a:pt x="477296" y="64294"/>
                </a:lnTo>
                <a:lnTo>
                  <a:pt x="392311" y="205547"/>
                </a:lnTo>
                <a:lnTo>
                  <a:pt x="441077" y="205547"/>
                </a:lnTo>
                <a:lnTo>
                  <a:pt x="471367" y="155540"/>
                </a:lnTo>
                <a:lnTo>
                  <a:pt x="521568" y="155540"/>
                </a:lnTo>
                <a:lnTo>
                  <a:pt x="521435" y="64294"/>
                </a:lnTo>
                <a:close/>
              </a:path>
              <a:path w="2980690" h="297179">
                <a:moveTo>
                  <a:pt x="635043" y="64294"/>
                </a:moveTo>
                <a:lnTo>
                  <a:pt x="581680" y="64294"/>
                </a:lnTo>
                <a:lnTo>
                  <a:pt x="581680" y="291598"/>
                </a:lnTo>
                <a:lnTo>
                  <a:pt x="635043" y="291598"/>
                </a:lnTo>
                <a:lnTo>
                  <a:pt x="635043" y="198403"/>
                </a:lnTo>
                <a:lnTo>
                  <a:pt x="793155" y="198403"/>
                </a:lnTo>
                <a:lnTo>
                  <a:pt x="793155" y="153917"/>
                </a:lnTo>
                <a:lnTo>
                  <a:pt x="635043" y="153917"/>
                </a:lnTo>
                <a:lnTo>
                  <a:pt x="635043" y="64294"/>
                </a:lnTo>
                <a:close/>
              </a:path>
              <a:path w="2980690" h="297179">
                <a:moveTo>
                  <a:pt x="793155" y="198403"/>
                </a:moveTo>
                <a:lnTo>
                  <a:pt x="739792" y="198403"/>
                </a:lnTo>
                <a:lnTo>
                  <a:pt x="739792" y="291598"/>
                </a:lnTo>
                <a:lnTo>
                  <a:pt x="793155" y="291598"/>
                </a:lnTo>
                <a:lnTo>
                  <a:pt x="793155" y="198403"/>
                </a:lnTo>
                <a:close/>
              </a:path>
              <a:path w="2980690" h="297179">
                <a:moveTo>
                  <a:pt x="793155" y="64294"/>
                </a:moveTo>
                <a:lnTo>
                  <a:pt x="739792" y="64294"/>
                </a:lnTo>
                <a:lnTo>
                  <a:pt x="739792" y="153917"/>
                </a:lnTo>
                <a:lnTo>
                  <a:pt x="793155" y="153917"/>
                </a:lnTo>
                <a:lnTo>
                  <a:pt x="793155" y="64294"/>
                </a:lnTo>
                <a:close/>
              </a:path>
              <a:path w="2980690" h="297179">
                <a:moveTo>
                  <a:pt x="906594" y="64294"/>
                </a:moveTo>
                <a:lnTo>
                  <a:pt x="853560" y="64294"/>
                </a:lnTo>
                <a:lnTo>
                  <a:pt x="853560" y="291598"/>
                </a:lnTo>
                <a:lnTo>
                  <a:pt x="957651" y="291598"/>
                </a:lnTo>
                <a:lnTo>
                  <a:pt x="978938" y="290340"/>
                </a:lnTo>
                <a:lnTo>
                  <a:pt x="1027483" y="271465"/>
                </a:lnTo>
                <a:lnTo>
                  <a:pt x="1042720" y="252632"/>
                </a:lnTo>
                <a:lnTo>
                  <a:pt x="906594" y="252632"/>
                </a:lnTo>
                <a:lnTo>
                  <a:pt x="906594" y="177946"/>
                </a:lnTo>
                <a:lnTo>
                  <a:pt x="1045417" y="177946"/>
                </a:lnTo>
                <a:lnTo>
                  <a:pt x="1039733" y="167860"/>
                </a:lnTo>
                <a:lnTo>
                  <a:pt x="1002449" y="143607"/>
                </a:lnTo>
                <a:lnTo>
                  <a:pt x="965227" y="138980"/>
                </a:lnTo>
                <a:lnTo>
                  <a:pt x="906594" y="138980"/>
                </a:lnTo>
                <a:lnTo>
                  <a:pt x="906594" y="64294"/>
                </a:lnTo>
                <a:close/>
              </a:path>
              <a:path w="2980690" h="297179">
                <a:moveTo>
                  <a:pt x="1045417" y="177946"/>
                </a:moveTo>
                <a:lnTo>
                  <a:pt x="954686" y="177946"/>
                </a:lnTo>
                <a:lnTo>
                  <a:pt x="973997" y="180158"/>
                </a:lnTo>
                <a:lnTo>
                  <a:pt x="987791" y="186795"/>
                </a:lnTo>
                <a:lnTo>
                  <a:pt x="996067" y="197856"/>
                </a:lnTo>
                <a:lnTo>
                  <a:pt x="998826" y="213341"/>
                </a:lnTo>
                <a:lnTo>
                  <a:pt x="998085" y="222352"/>
                </a:lnTo>
                <a:lnTo>
                  <a:pt x="964486" y="252002"/>
                </a:lnTo>
                <a:lnTo>
                  <a:pt x="954686" y="252632"/>
                </a:lnTo>
                <a:lnTo>
                  <a:pt x="1042720" y="252632"/>
                </a:lnTo>
                <a:lnTo>
                  <a:pt x="1046259" y="246462"/>
                </a:lnTo>
                <a:lnTo>
                  <a:pt x="1050953" y="230551"/>
                </a:lnTo>
                <a:lnTo>
                  <a:pt x="1052434" y="213341"/>
                </a:lnTo>
                <a:lnTo>
                  <a:pt x="1052518" y="212366"/>
                </a:lnTo>
                <a:lnTo>
                  <a:pt x="1051097" y="195299"/>
                </a:lnTo>
                <a:lnTo>
                  <a:pt x="1046836" y="180463"/>
                </a:lnTo>
                <a:lnTo>
                  <a:pt x="1045417" y="177946"/>
                </a:lnTo>
                <a:close/>
              </a:path>
              <a:path w="2980690" h="297179">
                <a:moveTo>
                  <a:pt x="1134868" y="64294"/>
                </a:moveTo>
                <a:lnTo>
                  <a:pt x="1081835" y="64294"/>
                </a:lnTo>
                <a:lnTo>
                  <a:pt x="1081835" y="291598"/>
                </a:lnTo>
                <a:lnTo>
                  <a:pt x="1134868" y="291598"/>
                </a:lnTo>
                <a:lnTo>
                  <a:pt x="1134868" y="64294"/>
                </a:lnTo>
                <a:close/>
              </a:path>
              <a:path w="2980690" h="297179">
                <a:moveTo>
                  <a:pt x="1247958" y="64294"/>
                </a:moveTo>
                <a:lnTo>
                  <a:pt x="1194925" y="64294"/>
                </a:lnTo>
                <a:lnTo>
                  <a:pt x="1194925" y="291598"/>
                </a:lnTo>
                <a:lnTo>
                  <a:pt x="1245323" y="291598"/>
                </a:lnTo>
                <a:lnTo>
                  <a:pt x="1304323" y="212366"/>
                </a:lnTo>
                <a:lnTo>
                  <a:pt x="1247958" y="212366"/>
                </a:lnTo>
                <a:lnTo>
                  <a:pt x="1247958" y="64294"/>
                </a:lnTo>
                <a:close/>
              </a:path>
              <a:path w="2980690" h="297179">
                <a:moveTo>
                  <a:pt x="1408047" y="143850"/>
                </a:moveTo>
                <a:lnTo>
                  <a:pt x="1355343" y="143850"/>
                </a:lnTo>
                <a:lnTo>
                  <a:pt x="1355343" y="291598"/>
                </a:lnTo>
                <a:lnTo>
                  <a:pt x="1408047" y="291598"/>
                </a:lnTo>
                <a:lnTo>
                  <a:pt x="1408047" y="143850"/>
                </a:lnTo>
                <a:close/>
              </a:path>
              <a:path w="2980690" h="297179">
                <a:moveTo>
                  <a:pt x="1408047" y="64294"/>
                </a:moveTo>
                <a:lnTo>
                  <a:pt x="1357978" y="64294"/>
                </a:lnTo>
                <a:lnTo>
                  <a:pt x="1247958" y="212366"/>
                </a:lnTo>
                <a:lnTo>
                  <a:pt x="1304323" y="212366"/>
                </a:lnTo>
                <a:lnTo>
                  <a:pt x="1355343" y="143850"/>
                </a:lnTo>
                <a:lnTo>
                  <a:pt x="1408047" y="143850"/>
                </a:lnTo>
                <a:lnTo>
                  <a:pt x="1408047" y="64294"/>
                </a:lnTo>
                <a:close/>
              </a:path>
              <a:path w="2980690" h="297179">
                <a:moveTo>
                  <a:pt x="1273981" y="0"/>
                </a:moveTo>
                <a:lnTo>
                  <a:pt x="1237418" y="0"/>
                </a:lnTo>
                <a:lnTo>
                  <a:pt x="1241599" y="21431"/>
                </a:lnTo>
                <a:lnTo>
                  <a:pt x="1241674" y="21756"/>
                </a:lnTo>
                <a:lnTo>
                  <a:pt x="1253722" y="37261"/>
                </a:lnTo>
                <a:lnTo>
                  <a:pt x="1273610" y="46577"/>
                </a:lnTo>
                <a:lnTo>
                  <a:pt x="1301321" y="49682"/>
                </a:lnTo>
                <a:lnTo>
                  <a:pt x="1316288" y="48890"/>
                </a:lnTo>
                <a:lnTo>
                  <a:pt x="1328906" y="46577"/>
                </a:lnTo>
                <a:lnTo>
                  <a:pt x="1329069" y="46577"/>
                </a:lnTo>
                <a:lnTo>
                  <a:pt x="1340170" y="42558"/>
                </a:lnTo>
                <a:lnTo>
                  <a:pt x="1349084" y="37018"/>
                </a:lnTo>
                <a:lnTo>
                  <a:pt x="1356022" y="29955"/>
                </a:lnTo>
                <a:lnTo>
                  <a:pt x="1359691" y="23704"/>
                </a:lnTo>
                <a:lnTo>
                  <a:pt x="1301321" y="23704"/>
                </a:lnTo>
                <a:lnTo>
                  <a:pt x="1289607" y="22223"/>
                </a:lnTo>
                <a:lnTo>
                  <a:pt x="1281300" y="17859"/>
                </a:lnTo>
                <a:lnTo>
                  <a:pt x="1278310" y="13746"/>
                </a:lnTo>
                <a:lnTo>
                  <a:pt x="1275936" y="10370"/>
                </a:lnTo>
                <a:lnTo>
                  <a:pt x="1273981" y="0"/>
                </a:lnTo>
                <a:close/>
              </a:path>
              <a:path w="2980690" h="297179">
                <a:moveTo>
                  <a:pt x="1365225" y="0"/>
                </a:moveTo>
                <a:lnTo>
                  <a:pt x="1328661" y="0"/>
                </a:lnTo>
                <a:lnTo>
                  <a:pt x="1328441" y="7793"/>
                </a:lnTo>
                <a:lnTo>
                  <a:pt x="1326026" y="13746"/>
                </a:lnTo>
                <a:lnTo>
                  <a:pt x="1321415" y="17859"/>
                </a:lnTo>
                <a:lnTo>
                  <a:pt x="1316803" y="21756"/>
                </a:lnTo>
                <a:lnTo>
                  <a:pt x="1310105" y="23704"/>
                </a:lnTo>
                <a:lnTo>
                  <a:pt x="1359691" y="23704"/>
                </a:lnTo>
                <a:lnTo>
                  <a:pt x="1361025" y="21431"/>
                </a:lnTo>
                <a:lnTo>
                  <a:pt x="1364092" y="11446"/>
                </a:lnTo>
                <a:lnTo>
                  <a:pt x="1365225" y="0"/>
                </a:lnTo>
                <a:close/>
              </a:path>
              <a:path w="2980690" h="297179">
                <a:moveTo>
                  <a:pt x="1660859" y="60397"/>
                </a:moveTo>
                <a:lnTo>
                  <a:pt x="1611383" y="68982"/>
                </a:lnTo>
                <a:lnTo>
                  <a:pt x="1571262" y="93600"/>
                </a:lnTo>
                <a:lnTo>
                  <a:pt x="1544764" y="131308"/>
                </a:lnTo>
                <a:lnTo>
                  <a:pt x="1535687" y="177946"/>
                </a:lnTo>
                <a:lnTo>
                  <a:pt x="1536696" y="194405"/>
                </a:lnTo>
                <a:lnTo>
                  <a:pt x="1551824" y="238669"/>
                </a:lnTo>
                <a:lnTo>
                  <a:pt x="1583202" y="272216"/>
                </a:lnTo>
                <a:lnTo>
                  <a:pt x="1626926" y="291760"/>
                </a:lnTo>
                <a:lnTo>
                  <a:pt x="1660526" y="295495"/>
                </a:lnTo>
                <a:lnTo>
                  <a:pt x="1675169" y="294845"/>
                </a:lnTo>
                <a:lnTo>
                  <a:pt x="1714877" y="285104"/>
                </a:lnTo>
                <a:lnTo>
                  <a:pt x="1746997" y="264220"/>
                </a:lnTo>
                <a:lnTo>
                  <a:pt x="1755718" y="254905"/>
                </a:lnTo>
                <a:lnTo>
                  <a:pt x="1751080" y="250683"/>
                </a:lnTo>
                <a:lnTo>
                  <a:pt x="1663486" y="250683"/>
                </a:lnTo>
                <a:lnTo>
                  <a:pt x="1653077" y="250115"/>
                </a:lnTo>
                <a:lnTo>
                  <a:pt x="1617337" y="236436"/>
                </a:lnTo>
                <a:lnTo>
                  <a:pt x="1592016" y="197917"/>
                </a:lnTo>
                <a:lnTo>
                  <a:pt x="1589705" y="177946"/>
                </a:lnTo>
                <a:lnTo>
                  <a:pt x="1590283" y="167676"/>
                </a:lnTo>
                <a:lnTo>
                  <a:pt x="1610295" y="125585"/>
                </a:lnTo>
                <a:lnTo>
                  <a:pt x="1653077" y="105797"/>
                </a:lnTo>
                <a:lnTo>
                  <a:pt x="1663486" y="105209"/>
                </a:lnTo>
                <a:lnTo>
                  <a:pt x="1750723" y="105209"/>
                </a:lnTo>
                <a:lnTo>
                  <a:pt x="1755718" y="100663"/>
                </a:lnTo>
                <a:lnTo>
                  <a:pt x="1714877" y="70788"/>
                </a:lnTo>
                <a:lnTo>
                  <a:pt x="1675471" y="61047"/>
                </a:lnTo>
                <a:lnTo>
                  <a:pt x="1660859" y="60397"/>
                </a:lnTo>
                <a:close/>
              </a:path>
              <a:path w="2980690" h="297179">
                <a:moveTo>
                  <a:pt x="1721464" y="223732"/>
                </a:moveTo>
                <a:lnTo>
                  <a:pt x="1709069" y="235523"/>
                </a:lnTo>
                <a:lnTo>
                  <a:pt x="1695274" y="243946"/>
                </a:lnTo>
                <a:lnTo>
                  <a:pt x="1680080" y="248999"/>
                </a:lnTo>
                <a:lnTo>
                  <a:pt x="1663486" y="250683"/>
                </a:lnTo>
                <a:lnTo>
                  <a:pt x="1751080" y="250683"/>
                </a:lnTo>
                <a:lnTo>
                  <a:pt x="1721464" y="223732"/>
                </a:lnTo>
                <a:close/>
              </a:path>
              <a:path w="2980690" h="297179">
                <a:moveTo>
                  <a:pt x="1750723" y="105209"/>
                </a:moveTo>
                <a:lnTo>
                  <a:pt x="1663486" y="105209"/>
                </a:lnTo>
                <a:lnTo>
                  <a:pt x="1680080" y="106873"/>
                </a:lnTo>
                <a:lnTo>
                  <a:pt x="1695274" y="111866"/>
                </a:lnTo>
                <a:lnTo>
                  <a:pt x="1709069" y="120187"/>
                </a:lnTo>
                <a:lnTo>
                  <a:pt x="1721464" y="131836"/>
                </a:lnTo>
                <a:lnTo>
                  <a:pt x="1750723" y="105209"/>
                </a:lnTo>
                <a:close/>
              </a:path>
              <a:path w="2980690" h="297179">
                <a:moveTo>
                  <a:pt x="1967389" y="64294"/>
                </a:moveTo>
                <a:lnTo>
                  <a:pt x="1793140" y="64294"/>
                </a:lnTo>
                <a:lnTo>
                  <a:pt x="1793140" y="291598"/>
                </a:lnTo>
                <a:lnTo>
                  <a:pt x="1971683" y="291598"/>
                </a:lnTo>
                <a:lnTo>
                  <a:pt x="1971683" y="249384"/>
                </a:lnTo>
                <a:lnTo>
                  <a:pt x="1846178" y="249384"/>
                </a:lnTo>
                <a:lnTo>
                  <a:pt x="1846178" y="196780"/>
                </a:lnTo>
                <a:lnTo>
                  <a:pt x="1953233" y="196780"/>
                </a:lnTo>
                <a:lnTo>
                  <a:pt x="1953233" y="155865"/>
                </a:lnTo>
                <a:lnTo>
                  <a:pt x="1846178" y="155865"/>
                </a:lnTo>
                <a:lnTo>
                  <a:pt x="1846178" y="106508"/>
                </a:lnTo>
                <a:lnTo>
                  <a:pt x="1967389" y="106508"/>
                </a:lnTo>
                <a:lnTo>
                  <a:pt x="1967389" y="64294"/>
                </a:lnTo>
                <a:close/>
              </a:path>
              <a:path w="2980690" h="297179">
                <a:moveTo>
                  <a:pt x="2117224" y="64294"/>
                </a:moveTo>
                <a:lnTo>
                  <a:pt x="2017403" y="64294"/>
                </a:lnTo>
                <a:lnTo>
                  <a:pt x="2017403" y="291598"/>
                </a:lnTo>
                <a:lnTo>
                  <a:pt x="2070774" y="291598"/>
                </a:lnTo>
                <a:lnTo>
                  <a:pt x="2070774" y="228927"/>
                </a:lnTo>
                <a:lnTo>
                  <a:pt x="2117224" y="228927"/>
                </a:lnTo>
                <a:lnTo>
                  <a:pt x="2158539" y="223447"/>
                </a:lnTo>
                <a:lnTo>
                  <a:pt x="2198415" y="199337"/>
                </a:lnTo>
                <a:lnTo>
                  <a:pt x="2207636" y="186064"/>
                </a:lnTo>
                <a:lnTo>
                  <a:pt x="2070774" y="186064"/>
                </a:lnTo>
                <a:lnTo>
                  <a:pt x="2070774" y="107157"/>
                </a:lnTo>
                <a:lnTo>
                  <a:pt x="2207488" y="107157"/>
                </a:lnTo>
                <a:lnTo>
                  <a:pt x="2205161" y="102936"/>
                </a:lnTo>
                <a:lnTo>
                  <a:pt x="2170262" y="74360"/>
                </a:lnTo>
                <a:lnTo>
                  <a:pt x="2132020" y="64923"/>
                </a:lnTo>
                <a:lnTo>
                  <a:pt x="2117224" y="64294"/>
                </a:lnTo>
                <a:close/>
              </a:path>
              <a:path w="2980690" h="297179">
                <a:moveTo>
                  <a:pt x="2207488" y="107157"/>
                </a:moveTo>
                <a:lnTo>
                  <a:pt x="2114264" y="107157"/>
                </a:lnTo>
                <a:lnTo>
                  <a:pt x="2125565" y="107807"/>
                </a:lnTo>
                <a:lnTo>
                  <a:pt x="2135422" y="109755"/>
                </a:lnTo>
                <a:lnTo>
                  <a:pt x="2162558" y="137762"/>
                </a:lnTo>
                <a:lnTo>
                  <a:pt x="2163340" y="146773"/>
                </a:lnTo>
                <a:lnTo>
                  <a:pt x="2162558" y="155662"/>
                </a:lnTo>
                <a:lnTo>
                  <a:pt x="2135422" y="183547"/>
                </a:lnTo>
                <a:lnTo>
                  <a:pt x="2114264" y="186064"/>
                </a:lnTo>
                <a:lnTo>
                  <a:pt x="2207636" y="186064"/>
                </a:lnTo>
                <a:lnTo>
                  <a:pt x="2210497" y="180808"/>
                </a:lnTo>
                <a:lnTo>
                  <a:pt x="2214294" y="170274"/>
                </a:lnTo>
                <a:lnTo>
                  <a:pt x="2216595" y="158889"/>
                </a:lnTo>
                <a:lnTo>
                  <a:pt x="2217357" y="146773"/>
                </a:lnTo>
                <a:lnTo>
                  <a:pt x="2216595" y="134535"/>
                </a:lnTo>
                <a:lnTo>
                  <a:pt x="2214308" y="123150"/>
                </a:lnTo>
                <a:lnTo>
                  <a:pt x="2210497" y="112616"/>
                </a:lnTo>
                <a:lnTo>
                  <a:pt x="2207488" y="107157"/>
                </a:lnTo>
                <a:close/>
              </a:path>
              <a:path w="2980690" h="297179">
                <a:moveTo>
                  <a:pt x="2362585" y="64294"/>
                </a:moveTo>
                <a:lnTo>
                  <a:pt x="2255197" y="64294"/>
                </a:lnTo>
                <a:lnTo>
                  <a:pt x="2255197" y="291598"/>
                </a:lnTo>
                <a:lnTo>
                  <a:pt x="2368840" y="291598"/>
                </a:lnTo>
                <a:lnTo>
                  <a:pt x="2389159" y="290543"/>
                </a:lnTo>
                <a:lnTo>
                  <a:pt x="2435053" y="274713"/>
                </a:lnTo>
                <a:lnTo>
                  <a:pt x="2453247" y="252632"/>
                </a:lnTo>
                <a:lnTo>
                  <a:pt x="2308234" y="252632"/>
                </a:lnTo>
                <a:lnTo>
                  <a:pt x="2308234" y="195156"/>
                </a:lnTo>
                <a:lnTo>
                  <a:pt x="2448521" y="195156"/>
                </a:lnTo>
                <a:lnTo>
                  <a:pt x="2447228" y="193208"/>
                </a:lnTo>
                <a:lnTo>
                  <a:pt x="2441013" y="186714"/>
                </a:lnTo>
                <a:lnTo>
                  <a:pt x="2433563" y="181193"/>
                </a:lnTo>
                <a:lnTo>
                  <a:pt x="2424877" y="176647"/>
                </a:lnTo>
                <a:lnTo>
                  <a:pt x="2414956" y="173075"/>
                </a:lnTo>
                <a:lnTo>
                  <a:pt x="2422262" y="169016"/>
                </a:lnTo>
                <a:lnTo>
                  <a:pt x="2428703" y="164308"/>
                </a:lnTo>
                <a:lnTo>
                  <a:pt x="2434279" y="158950"/>
                </a:lnTo>
                <a:lnTo>
                  <a:pt x="2434661" y="158463"/>
                </a:lnTo>
                <a:lnTo>
                  <a:pt x="2308234" y="158463"/>
                </a:lnTo>
                <a:lnTo>
                  <a:pt x="2308234" y="103260"/>
                </a:lnTo>
                <a:lnTo>
                  <a:pt x="2443830" y="103260"/>
                </a:lnTo>
                <a:lnTo>
                  <a:pt x="2441964" y="98065"/>
                </a:lnTo>
                <a:lnTo>
                  <a:pt x="2412853" y="72879"/>
                </a:lnTo>
                <a:lnTo>
                  <a:pt x="2381564" y="65248"/>
                </a:lnTo>
                <a:lnTo>
                  <a:pt x="2362585" y="64294"/>
                </a:lnTo>
                <a:close/>
              </a:path>
              <a:path w="2980690" h="297179">
                <a:moveTo>
                  <a:pt x="2448521" y="195156"/>
                </a:moveTo>
                <a:lnTo>
                  <a:pt x="2366859" y="195156"/>
                </a:lnTo>
                <a:lnTo>
                  <a:pt x="2383289" y="196922"/>
                </a:lnTo>
                <a:lnTo>
                  <a:pt x="2395022" y="202219"/>
                </a:lnTo>
                <a:lnTo>
                  <a:pt x="2402061" y="211047"/>
                </a:lnTo>
                <a:lnTo>
                  <a:pt x="2404406" y="223407"/>
                </a:lnTo>
                <a:lnTo>
                  <a:pt x="2402061" y="236193"/>
                </a:lnTo>
                <a:lnTo>
                  <a:pt x="2395022" y="245325"/>
                </a:lnTo>
                <a:lnTo>
                  <a:pt x="2383289" y="250805"/>
                </a:lnTo>
                <a:lnTo>
                  <a:pt x="2366859" y="252632"/>
                </a:lnTo>
                <a:lnTo>
                  <a:pt x="2453247" y="252632"/>
                </a:lnTo>
                <a:lnTo>
                  <a:pt x="2456983" y="241896"/>
                </a:lnTo>
                <a:lnTo>
                  <a:pt x="2458445" y="227628"/>
                </a:lnTo>
                <a:lnTo>
                  <a:pt x="2457742" y="217805"/>
                </a:lnTo>
                <a:lnTo>
                  <a:pt x="2455636" y="208794"/>
                </a:lnTo>
                <a:lnTo>
                  <a:pt x="2452130" y="200595"/>
                </a:lnTo>
                <a:lnTo>
                  <a:pt x="2448521" y="195156"/>
                </a:lnTo>
                <a:close/>
              </a:path>
              <a:path w="2980690" h="297179">
                <a:moveTo>
                  <a:pt x="2443830" y="103260"/>
                </a:moveTo>
                <a:lnTo>
                  <a:pt x="2357978" y="103260"/>
                </a:lnTo>
                <a:lnTo>
                  <a:pt x="2366019" y="103707"/>
                </a:lnTo>
                <a:lnTo>
                  <a:pt x="2373036" y="105046"/>
                </a:lnTo>
                <a:lnTo>
                  <a:pt x="2379028" y="107279"/>
                </a:lnTo>
                <a:lnTo>
                  <a:pt x="2383996" y="110404"/>
                </a:lnTo>
                <a:lnTo>
                  <a:pt x="2390147" y="115167"/>
                </a:lnTo>
                <a:lnTo>
                  <a:pt x="2393211" y="121986"/>
                </a:lnTo>
                <a:lnTo>
                  <a:pt x="2393211" y="139954"/>
                </a:lnTo>
                <a:lnTo>
                  <a:pt x="2357978" y="158463"/>
                </a:lnTo>
                <a:lnTo>
                  <a:pt x="2434661" y="158463"/>
                </a:lnTo>
                <a:lnTo>
                  <a:pt x="2447562" y="123068"/>
                </a:lnTo>
                <a:lnTo>
                  <a:pt x="2446231" y="110404"/>
                </a:lnTo>
                <a:lnTo>
                  <a:pt x="2446163" y="109755"/>
                </a:lnTo>
                <a:lnTo>
                  <a:pt x="2443830" y="103260"/>
                </a:lnTo>
                <a:close/>
              </a:path>
              <a:path w="2980690" h="297179">
                <a:moveTo>
                  <a:pt x="2556306" y="64294"/>
                </a:moveTo>
                <a:lnTo>
                  <a:pt x="2503268" y="64294"/>
                </a:lnTo>
                <a:lnTo>
                  <a:pt x="2503268" y="291598"/>
                </a:lnTo>
                <a:lnTo>
                  <a:pt x="2553679" y="291598"/>
                </a:lnTo>
                <a:lnTo>
                  <a:pt x="2612676" y="212366"/>
                </a:lnTo>
                <a:lnTo>
                  <a:pt x="2556306" y="212366"/>
                </a:lnTo>
                <a:lnTo>
                  <a:pt x="2556306" y="64294"/>
                </a:lnTo>
                <a:close/>
              </a:path>
              <a:path w="2980690" h="297179">
                <a:moveTo>
                  <a:pt x="2716399" y="143850"/>
                </a:moveTo>
                <a:lnTo>
                  <a:pt x="2663695" y="143850"/>
                </a:lnTo>
                <a:lnTo>
                  <a:pt x="2663695" y="291598"/>
                </a:lnTo>
                <a:lnTo>
                  <a:pt x="2716399" y="291598"/>
                </a:lnTo>
                <a:lnTo>
                  <a:pt x="2716399" y="143850"/>
                </a:lnTo>
                <a:close/>
              </a:path>
              <a:path w="2980690" h="297179">
                <a:moveTo>
                  <a:pt x="2716399" y="64294"/>
                </a:moveTo>
                <a:lnTo>
                  <a:pt x="2666321" y="64294"/>
                </a:lnTo>
                <a:lnTo>
                  <a:pt x="2556306" y="212366"/>
                </a:lnTo>
                <a:lnTo>
                  <a:pt x="2612676" y="212366"/>
                </a:lnTo>
                <a:lnTo>
                  <a:pt x="2663695" y="143850"/>
                </a:lnTo>
                <a:lnTo>
                  <a:pt x="2716399" y="143850"/>
                </a:lnTo>
                <a:lnTo>
                  <a:pt x="2716399" y="64294"/>
                </a:lnTo>
                <a:close/>
              </a:path>
              <a:path w="2980690" h="297179">
                <a:moveTo>
                  <a:pt x="2885810" y="60397"/>
                </a:moveTo>
                <a:lnTo>
                  <a:pt x="2836334" y="68982"/>
                </a:lnTo>
                <a:lnTo>
                  <a:pt x="2796205" y="93600"/>
                </a:lnTo>
                <a:lnTo>
                  <a:pt x="2769715" y="131308"/>
                </a:lnTo>
                <a:lnTo>
                  <a:pt x="2760638" y="177946"/>
                </a:lnTo>
                <a:lnTo>
                  <a:pt x="2761647" y="194405"/>
                </a:lnTo>
                <a:lnTo>
                  <a:pt x="2776775" y="238669"/>
                </a:lnTo>
                <a:lnTo>
                  <a:pt x="2808150" y="272216"/>
                </a:lnTo>
                <a:lnTo>
                  <a:pt x="2851877" y="291760"/>
                </a:lnTo>
                <a:lnTo>
                  <a:pt x="2885476" y="295495"/>
                </a:lnTo>
                <a:lnTo>
                  <a:pt x="2900108" y="294845"/>
                </a:lnTo>
                <a:lnTo>
                  <a:pt x="2939827" y="285104"/>
                </a:lnTo>
                <a:lnTo>
                  <a:pt x="2971936" y="264220"/>
                </a:lnTo>
                <a:lnTo>
                  <a:pt x="2980669" y="254905"/>
                </a:lnTo>
                <a:lnTo>
                  <a:pt x="2976030" y="250683"/>
                </a:lnTo>
                <a:lnTo>
                  <a:pt x="2888437" y="250683"/>
                </a:lnTo>
                <a:lnTo>
                  <a:pt x="2878016" y="250115"/>
                </a:lnTo>
                <a:lnTo>
                  <a:pt x="2842279" y="236436"/>
                </a:lnTo>
                <a:lnTo>
                  <a:pt x="2816957" y="197917"/>
                </a:lnTo>
                <a:lnTo>
                  <a:pt x="2814655" y="177946"/>
                </a:lnTo>
                <a:lnTo>
                  <a:pt x="2815230" y="167676"/>
                </a:lnTo>
                <a:lnTo>
                  <a:pt x="2835240" y="125585"/>
                </a:lnTo>
                <a:lnTo>
                  <a:pt x="2878016" y="105797"/>
                </a:lnTo>
                <a:lnTo>
                  <a:pt x="2888437" y="105209"/>
                </a:lnTo>
                <a:lnTo>
                  <a:pt x="2975674" y="105209"/>
                </a:lnTo>
                <a:lnTo>
                  <a:pt x="2980669" y="100663"/>
                </a:lnTo>
                <a:lnTo>
                  <a:pt x="2939827" y="70788"/>
                </a:lnTo>
                <a:lnTo>
                  <a:pt x="2900422" y="61047"/>
                </a:lnTo>
                <a:lnTo>
                  <a:pt x="2885810" y="60397"/>
                </a:lnTo>
                <a:close/>
              </a:path>
              <a:path w="2980690" h="297179">
                <a:moveTo>
                  <a:pt x="2946416" y="223732"/>
                </a:moveTo>
                <a:lnTo>
                  <a:pt x="2934020" y="235523"/>
                </a:lnTo>
                <a:lnTo>
                  <a:pt x="2920225" y="243946"/>
                </a:lnTo>
                <a:lnTo>
                  <a:pt x="2905031" y="248999"/>
                </a:lnTo>
                <a:lnTo>
                  <a:pt x="2888437" y="250683"/>
                </a:lnTo>
                <a:lnTo>
                  <a:pt x="2976030" y="250683"/>
                </a:lnTo>
                <a:lnTo>
                  <a:pt x="2946416" y="223732"/>
                </a:lnTo>
                <a:close/>
              </a:path>
              <a:path w="2980690" h="297179">
                <a:moveTo>
                  <a:pt x="2975674" y="105209"/>
                </a:moveTo>
                <a:lnTo>
                  <a:pt x="2888437" y="105209"/>
                </a:lnTo>
                <a:lnTo>
                  <a:pt x="2905031" y="106873"/>
                </a:lnTo>
                <a:lnTo>
                  <a:pt x="2920225" y="111866"/>
                </a:lnTo>
                <a:lnTo>
                  <a:pt x="2934020" y="120187"/>
                </a:lnTo>
                <a:lnTo>
                  <a:pt x="2946416" y="131836"/>
                </a:lnTo>
                <a:lnTo>
                  <a:pt x="2975674" y="105209"/>
                </a:lnTo>
                <a:close/>
              </a:path>
            </a:pathLst>
          </a:custGeom>
          <a:solidFill>
            <a:srgbClr val="2228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6D345BD-D3BC-0AB3-4D09-D587DFB58F8C}"/>
              </a:ext>
            </a:extLst>
          </p:cNvPr>
          <p:cNvSpPr/>
          <p:nvPr/>
        </p:nvSpPr>
        <p:spPr>
          <a:xfrm>
            <a:off x="4565650" y="8921193"/>
            <a:ext cx="3115012" cy="238815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9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3919129-D84F-CA2E-540F-C2915754FDEF}"/>
              </a:ext>
            </a:extLst>
          </p:cNvPr>
          <p:cNvSpPr/>
          <p:nvPr/>
        </p:nvSpPr>
        <p:spPr>
          <a:xfrm>
            <a:off x="8604250" y="8917103"/>
            <a:ext cx="3115012" cy="238815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9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E4D71E4-FAAA-A661-1854-2F563177AB5B}"/>
              </a:ext>
            </a:extLst>
          </p:cNvPr>
          <p:cNvSpPr/>
          <p:nvPr/>
        </p:nvSpPr>
        <p:spPr>
          <a:xfrm>
            <a:off x="12490450" y="8917103"/>
            <a:ext cx="3115012" cy="238815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9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0A4A4B5-EB61-7652-9438-201989D9EFE7}"/>
              </a:ext>
            </a:extLst>
          </p:cNvPr>
          <p:cNvSpPr/>
          <p:nvPr/>
        </p:nvSpPr>
        <p:spPr>
          <a:xfrm>
            <a:off x="16300450" y="8917103"/>
            <a:ext cx="3115012" cy="238815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9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E0D9B7-6B61-2F28-4E53-E66965C816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4301892"/>
            <a:ext cx="4400783" cy="44007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646B84-7C4D-2657-DD5A-B0523977F3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408" y="5032341"/>
            <a:ext cx="3975134" cy="39751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599943-8B49-BB72-A24C-20DDA00EC4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826" y="4283075"/>
            <a:ext cx="4239150" cy="48224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BDD826-DFFC-F2C0-DE4A-B97F355D52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815" y="4185050"/>
            <a:ext cx="5565079" cy="4822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3B945F-6629-C89C-A09E-5A60D1FC5718}"/>
              </a:ext>
            </a:extLst>
          </p:cNvPr>
          <p:cNvSpPr txBox="1"/>
          <p:nvPr/>
        </p:nvSpPr>
        <p:spPr>
          <a:xfrm>
            <a:off x="374649" y="396875"/>
            <a:ext cx="113696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7200" b="1" dirty="0">
                <a:solidFill>
                  <a:srgbClr val="222831"/>
                </a:solidFill>
                <a:latin typeface="Montserrat SemiBold" pitchFamily="2" charset="0"/>
              </a:rPr>
              <a:t>Роботы-уборщики </a:t>
            </a:r>
            <a:r>
              <a:rPr lang="en-US" sz="7200" b="1" dirty="0" err="1">
                <a:solidFill>
                  <a:srgbClr val="222831"/>
                </a:solidFill>
                <a:latin typeface="Montserrat SemiBold" pitchFamily="2" charset="0"/>
              </a:rPr>
              <a:t>Gausium</a:t>
            </a:r>
            <a:endParaRPr lang="en-US" sz="7200" b="1" dirty="0">
              <a:solidFill>
                <a:srgbClr val="222831"/>
              </a:solidFill>
              <a:latin typeface="Montserrat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41E08-536F-CAC9-1FEF-BFF718BE94DF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F0914-22A8-DA1D-E178-5F085F0EE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0F0266FF-A807-36E0-A832-3E68315E7A24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8FF136-9F04-ADAD-D554-DE53B9DF0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BD1967-8B23-A209-124B-2EB6B306E351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21A81E-D050-223D-10F2-397F0FD83A01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latin typeface="Montserrat SemiBold" pitchFamily="2" charset="0"/>
              </a:rPr>
              <a:t>1</a:t>
            </a:r>
            <a:r>
              <a:rPr lang="en-US" sz="1600" b="1" dirty="0">
                <a:solidFill>
                  <a:srgbClr val="222831"/>
                </a:solidFill>
                <a:latin typeface="Montserrat SemiBold" pitchFamily="2" charset="0"/>
              </a:rPr>
              <a:t>0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18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94BA2-3E24-AC7D-8AFE-715D925CE7C4}"/>
              </a:ext>
            </a:extLst>
          </p:cNvPr>
          <p:cNvSpPr txBox="1"/>
          <p:nvPr/>
        </p:nvSpPr>
        <p:spPr>
          <a:xfrm>
            <a:off x="374650" y="1235075"/>
            <a:ext cx="730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22831"/>
                </a:solidFill>
                <a:latin typeface="Montserrat Medium" pitchFamily="2" charset="0"/>
              </a:rPr>
              <a:t>Vacuum 40</a:t>
            </a:r>
            <a:endParaRPr lang="ru-RU" sz="40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5BA3F7-8E16-53F4-2A66-2D21D1FF083D}"/>
              </a:ext>
            </a:extLst>
          </p:cNvPr>
          <p:cNvSpPr txBox="1"/>
          <p:nvPr/>
        </p:nvSpPr>
        <p:spPr>
          <a:xfrm>
            <a:off x="1060450" y="286921"/>
            <a:ext cx="315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latin typeface="Montserrat" pitchFamily="2" charset="0"/>
              </a:rPr>
              <a:t>Роботы-уборщики </a:t>
            </a:r>
            <a:r>
              <a:rPr lang="en-US" sz="16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61AD1C-0979-18F2-6B75-D6C388D4E715}"/>
              </a:ext>
            </a:extLst>
          </p:cNvPr>
          <p:cNvSpPr txBox="1"/>
          <p:nvPr/>
        </p:nvSpPr>
        <p:spPr>
          <a:xfrm>
            <a:off x="406864" y="6740181"/>
            <a:ext cx="400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Отели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C49D1B-2396-325F-0CFB-C631D7CC6E2B}"/>
              </a:ext>
            </a:extLst>
          </p:cNvPr>
          <p:cNvSpPr txBox="1"/>
          <p:nvPr/>
        </p:nvSpPr>
        <p:spPr>
          <a:xfrm>
            <a:off x="7625041" y="6740181"/>
            <a:ext cx="421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Офисы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541CDC-A682-002B-B889-8C0A5440DD03}"/>
              </a:ext>
            </a:extLst>
          </p:cNvPr>
          <p:cNvSpPr txBox="1"/>
          <p:nvPr/>
        </p:nvSpPr>
        <p:spPr>
          <a:xfrm>
            <a:off x="14875433" y="6740181"/>
            <a:ext cx="421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Больницы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FB0124-ED1B-7583-DB9A-A7393F959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195" y="1319382"/>
            <a:ext cx="4672509" cy="53154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472101-A5FB-A865-E8F4-03ECA9E80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7414804"/>
            <a:ext cx="4854016" cy="3342542"/>
          </a:xfrm>
          <a:prstGeom prst="roundRect">
            <a:avLst>
              <a:gd name="adj" fmla="val 5113"/>
            </a:avLst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C9807B-F33D-4D92-76DC-BFA0AB451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1"/>
          <a:stretch/>
        </p:blipFill>
        <p:spPr>
          <a:xfrm>
            <a:off x="7625041" y="7412075"/>
            <a:ext cx="4854017" cy="3348000"/>
          </a:xfrm>
          <a:prstGeom prst="roundRect">
            <a:avLst>
              <a:gd name="adj" fmla="val 5856"/>
            </a:avLst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570FF6-D10A-D1D2-E80A-1A15A74A1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"/>
          <a:stretch/>
        </p:blipFill>
        <p:spPr>
          <a:xfrm>
            <a:off x="14875433" y="7412075"/>
            <a:ext cx="4854017" cy="3348000"/>
          </a:xfrm>
          <a:prstGeom prst="roundRect">
            <a:avLst>
              <a:gd name="adj" fmla="val 6403"/>
            </a:avLst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E197D4D-984D-CE54-F53D-D5B7C3D14F65}"/>
              </a:ext>
            </a:extLst>
          </p:cNvPr>
          <p:cNvGrpSpPr/>
          <p:nvPr/>
        </p:nvGrpSpPr>
        <p:grpSpPr>
          <a:xfrm>
            <a:off x="527050" y="2724514"/>
            <a:ext cx="13030200" cy="2592676"/>
            <a:chOff x="527050" y="2724514"/>
            <a:chExt cx="13030200" cy="2592676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3B3F4971-3184-D2B5-BDF6-AD67967F418C}"/>
                </a:ext>
              </a:extLst>
            </p:cNvPr>
            <p:cNvGrpSpPr/>
            <p:nvPr/>
          </p:nvGrpSpPr>
          <p:grpSpPr>
            <a:xfrm>
              <a:off x="527050" y="2724514"/>
              <a:ext cx="10748646" cy="500715"/>
              <a:chOff x="527050" y="2724514"/>
              <a:chExt cx="10748646" cy="500715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599F3533-3557-89AE-FA63-0890ECE68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2724514"/>
                <a:ext cx="432000" cy="4320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B6665E-01E1-8BC2-0929-FED1D8E1FE68}"/>
                  </a:ext>
                </a:extLst>
              </p:cNvPr>
              <p:cNvSpPr txBox="1"/>
              <p:nvPr/>
            </p:nvSpPr>
            <p:spPr>
              <a:xfrm>
                <a:off x="1217296" y="2724514"/>
                <a:ext cx="10058400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3 в 1 для идеальной чистоты</a:t>
                </a:r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6609F429-0D5A-5BDC-B7A0-D37C492578E1}"/>
                </a:ext>
              </a:extLst>
            </p:cNvPr>
            <p:cNvGrpSpPr/>
            <p:nvPr/>
          </p:nvGrpSpPr>
          <p:grpSpPr>
            <a:xfrm>
              <a:off x="527050" y="3421834"/>
              <a:ext cx="10748646" cy="500715"/>
              <a:chOff x="527050" y="3421834"/>
              <a:chExt cx="10748646" cy="50071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778107-7F3E-09F7-E007-282E69324117}"/>
                  </a:ext>
                </a:extLst>
              </p:cNvPr>
              <p:cNvSpPr txBox="1"/>
              <p:nvPr/>
            </p:nvSpPr>
            <p:spPr>
              <a:xfrm>
                <a:off x="1217296" y="3421834"/>
                <a:ext cx="10058400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Наиболее эффективен для ковровых покрытий </a:t>
                </a:r>
              </a:p>
            </p:txBody>
          </p:sp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AAABAF7E-7B9E-F6E0-77CD-D3A577080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3421834"/>
                <a:ext cx="432000" cy="432000"/>
              </a:xfrm>
              <a:prstGeom prst="rect">
                <a:avLst/>
              </a:prstGeom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A8C445CA-5511-AA74-5038-154C5EDB0CE8}"/>
                </a:ext>
              </a:extLst>
            </p:cNvPr>
            <p:cNvGrpSpPr/>
            <p:nvPr/>
          </p:nvGrpSpPr>
          <p:grpSpPr>
            <a:xfrm>
              <a:off x="527050" y="4119154"/>
              <a:ext cx="12602091" cy="500715"/>
              <a:chOff x="527050" y="4119154"/>
              <a:chExt cx="12602091" cy="500715"/>
            </a:xfrm>
          </p:grpSpPr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2B01AC26-0C8A-93E1-58F9-D5EA20DDF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4119154"/>
                <a:ext cx="432000" cy="43200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B40508-3A38-3D3A-F037-A09423382AEE}"/>
                  </a:ext>
                </a:extLst>
              </p:cNvPr>
              <p:cNvSpPr txBox="1"/>
              <p:nvPr/>
            </p:nvSpPr>
            <p:spPr>
              <a:xfrm>
                <a:off x="1217296" y="4119154"/>
                <a:ext cx="11911845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Диффузор увлажняет и ароматизирует помещение</a:t>
                </a: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D45DA87-0820-9DB6-17CB-A385D02F301A}"/>
                </a:ext>
              </a:extLst>
            </p:cNvPr>
            <p:cNvGrpSpPr/>
            <p:nvPr/>
          </p:nvGrpSpPr>
          <p:grpSpPr>
            <a:xfrm>
              <a:off x="527050" y="4816475"/>
              <a:ext cx="13030200" cy="500715"/>
              <a:chOff x="527050" y="4816475"/>
              <a:chExt cx="13030200" cy="500715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D37BF498-3615-A8CC-5520-FB8024A5F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4816475"/>
                <a:ext cx="432000" cy="43200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1CD1A9-E097-4256-D33E-5B7847CCD1EF}"/>
                  </a:ext>
                </a:extLst>
              </p:cNvPr>
              <p:cNvSpPr txBox="1"/>
              <p:nvPr/>
            </p:nvSpPr>
            <p:spPr>
              <a:xfrm>
                <a:off x="1217296" y="4816475"/>
                <a:ext cx="12339954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Эффективно очищает труднодоступные места, работая вплотную к краю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750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B5E08-F36B-4295-3BEA-CF41A27F4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3E215D6E-7240-355B-0CAF-BBC82D2AAFA5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982A2E-112E-3F58-B237-A5DD7B2B5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9C9EFA-C2ED-E387-318A-029248E11E44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7C00B5-2B41-A9DA-8E22-7A09095949E9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latin typeface="Montserrat SemiBold" pitchFamily="2" charset="0"/>
              </a:rPr>
              <a:t>1</a:t>
            </a:r>
            <a:r>
              <a:rPr lang="en-US" sz="1600" b="1" dirty="0">
                <a:solidFill>
                  <a:srgbClr val="222831"/>
                </a:solidFill>
                <a:latin typeface="Montserrat SemiBold" pitchFamily="2" charset="0"/>
              </a:rPr>
              <a:t>1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18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28D7EC-D7E1-CE48-F4FF-B4CE0B1FA72A}"/>
              </a:ext>
            </a:extLst>
          </p:cNvPr>
          <p:cNvSpPr txBox="1"/>
          <p:nvPr/>
        </p:nvSpPr>
        <p:spPr>
          <a:xfrm>
            <a:off x="374650" y="1235075"/>
            <a:ext cx="730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22831"/>
                </a:solidFill>
                <a:latin typeface="Montserrat Medium" pitchFamily="2" charset="0"/>
              </a:rPr>
              <a:t>Vacuum 40</a:t>
            </a:r>
            <a:endParaRPr lang="ru-RU" sz="40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15C34C-49B9-CA0A-9811-FA7A59395600}"/>
              </a:ext>
            </a:extLst>
          </p:cNvPr>
          <p:cNvSpPr txBox="1"/>
          <p:nvPr/>
        </p:nvSpPr>
        <p:spPr>
          <a:xfrm>
            <a:off x="1060450" y="286921"/>
            <a:ext cx="315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latin typeface="Montserrat" pitchFamily="2" charset="0"/>
              </a:rPr>
              <a:t>Роботы-уборщики </a:t>
            </a:r>
            <a:r>
              <a:rPr lang="en-US" sz="16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F426CDE5-E023-A57F-7886-7BE6ACC2596C}"/>
              </a:ext>
            </a:extLst>
          </p:cNvPr>
          <p:cNvSpPr/>
          <p:nvPr/>
        </p:nvSpPr>
        <p:spPr>
          <a:xfrm>
            <a:off x="14624050" y="2227703"/>
            <a:ext cx="2057400" cy="577491"/>
          </a:xfrm>
          <a:prstGeom prst="roundRect">
            <a:avLst>
              <a:gd name="adj" fmla="val 50000"/>
            </a:avLst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itchFamily="2" charset="0"/>
              </a:rPr>
              <a:t>CD-01</a:t>
            </a:r>
            <a:endParaRPr lang="ru-RU" sz="2000" dirty="0">
              <a:solidFill>
                <a:schemeClr val="bg1"/>
              </a:solidFill>
              <a:latin typeface="Montserrat Medium" pitchFamily="2" charset="0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D76AE9C4-E6E7-F32C-4177-BE01DC88433B}"/>
              </a:ext>
            </a:extLst>
          </p:cNvPr>
          <p:cNvSpPr txBox="1">
            <a:spLocks/>
          </p:cNvSpPr>
          <p:nvPr/>
        </p:nvSpPr>
        <p:spPr>
          <a:xfrm>
            <a:off x="13785850" y="6264275"/>
            <a:ext cx="3738930" cy="577491"/>
          </a:xfrm>
          <a:prstGeom prst="rect">
            <a:avLst/>
          </a:prstGeom>
        </p:spPr>
        <p:txBody>
          <a:bodyPr vert="horz" lIns="150781" tIns="75390" rIns="150781" bIns="753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Зарядная станция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89E9182-4F4F-ABCA-0381-2F7CD827CA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149478"/>
              </p:ext>
            </p:extLst>
          </p:nvPr>
        </p:nvGraphicFramePr>
        <p:xfrm>
          <a:off x="406864" y="2149475"/>
          <a:ext cx="11051698" cy="8763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80992">
                  <a:extLst>
                    <a:ext uri="{9D8B030D-6E8A-4147-A177-3AD203B41FA5}">
                      <a16:colId xmlns:a16="http://schemas.microsoft.com/office/drawing/2014/main" val="164113215"/>
                    </a:ext>
                  </a:extLst>
                </a:gridCol>
                <a:gridCol w="954945">
                  <a:extLst>
                    <a:ext uri="{9D8B030D-6E8A-4147-A177-3AD203B41FA5}">
                      <a16:colId xmlns:a16="http://schemas.microsoft.com/office/drawing/2014/main" val="3736589483"/>
                    </a:ext>
                  </a:extLst>
                </a:gridCol>
                <a:gridCol w="4815761">
                  <a:extLst>
                    <a:ext uri="{9D8B030D-6E8A-4147-A177-3AD203B41FA5}">
                      <a16:colId xmlns:a16="http://schemas.microsoft.com/office/drawing/2014/main" val="3012989371"/>
                    </a:ext>
                  </a:extLst>
                </a:gridCol>
              </a:tblGrid>
              <a:tr h="92476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Характеристики</a:t>
                      </a:r>
                      <a:endParaRPr lang="ru-RU" sz="1600" b="1" i="0" dirty="0">
                        <a:solidFill>
                          <a:srgbClr val="222831"/>
                        </a:solidFill>
                        <a:latin typeface="Montserrat SemiBold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057477"/>
                  </a:ext>
                </a:extLst>
              </a:tr>
              <a:tr h="1155957">
                <a:tc gridSpan="2"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Тип уборки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Влажная уборка, сбор мелкого сухого мусора, ароматизация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761475"/>
                  </a:ext>
                </a:extLst>
              </a:tr>
              <a:tr h="693573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Размеры (</a:t>
                      </a:r>
                      <a:r>
                        <a:rPr lang="ru-RU" sz="16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ДхШхВ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)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800х690х890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357630"/>
                  </a:ext>
                </a:extLst>
              </a:tr>
              <a:tr h="693573"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Ширина очистки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720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214463"/>
                  </a:ext>
                </a:extLst>
              </a:tr>
              <a:tr h="759556"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Теоретическая производительность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</a:t>
                      </a:r>
                      <a:r>
                        <a:rPr lang="en-US" sz="1600" b="0" i="0" kern="1200" baseline="300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</a:t>
                      </a:r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/ч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400-800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79120"/>
                  </a:ext>
                </a:extLst>
              </a:tr>
              <a:tr h="664158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Объем мешка для пыли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л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12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333607"/>
                  </a:ext>
                </a:extLst>
              </a:tr>
              <a:tr h="664158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Максимальная скорость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м/с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079278"/>
                  </a:ext>
                </a:extLst>
              </a:tr>
              <a:tr h="693573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Угол подъема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8°</a:t>
                      </a: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043001"/>
                  </a:ext>
                </a:extLst>
              </a:tr>
              <a:tr h="664158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Время работы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ч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Пылесос – 3; Мойка – 18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236923"/>
                  </a:ext>
                </a:extLst>
              </a:tr>
              <a:tr h="693573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Время зарядки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ч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504871"/>
                  </a:ext>
                </a:extLst>
              </a:tr>
              <a:tr h="1155957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Датчики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Лидар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, 3</a:t>
                      </a:r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D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 камера глубины, </a:t>
                      </a:r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RGB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-камера, датчик столкновения, датчик падения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428559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5FB6E996-89D8-A032-D4BB-5A9DDCEEA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518221"/>
              </p:ext>
            </p:extLst>
          </p:nvPr>
        </p:nvGraphicFramePr>
        <p:xfrm>
          <a:off x="11804650" y="7121465"/>
          <a:ext cx="7892585" cy="37910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794">
                  <a:extLst>
                    <a:ext uri="{9D8B030D-6E8A-4147-A177-3AD203B41FA5}">
                      <a16:colId xmlns:a16="http://schemas.microsoft.com/office/drawing/2014/main" val="2449164727"/>
                    </a:ext>
                  </a:extLst>
                </a:gridCol>
                <a:gridCol w="1052344">
                  <a:extLst>
                    <a:ext uri="{9D8B030D-6E8A-4147-A177-3AD203B41FA5}">
                      <a16:colId xmlns:a16="http://schemas.microsoft.com/office/drawing/2014/main" val="2606534401"/>
                    </a:ext>
                  </a:extLst>
                </a:gridCol>
                <a:gridCol w="2750447">
                  <a:extLst>
                    <a:ext uri="{9D8B030D-6E8A-4147-A177-3AD203B41FA5}">
                      <a16:colId xmlns:a16="http://schemas.microsoft.com/office/drawing/2014/main" val="3162726683"/>
                    </a:ext>
                  </a:extLst>
                </a:gridCol>
              </a:tblGrid>
              <a:tr h="420986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Название</a:t>
                      </a:r>
                      <a:endParaRPr lang="ru-RU" sz="1600" b="1" i="0" dirty="0">
                        <a:solidFill>
                          <a:srgbClr val="222831"/>
                        </a:solidFill>
                        <a:latin typeface="Montserrat SemiBold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b="1" i="0" dirty="0">
                        <a:solidFill>
                          <a:srgbClr val="222831"/>
                        </a:solidFill>
                        <a:latin typeface="Montserrat SemiBold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CD-0</a:t>
                      </a:r>
                      <a:r>
                        <a:rPr lang="ru-RU" sz="1600" b="1" i="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1</a:t>
                      </a:r>
                      <a:endParaRPr lang="ru-RU" sz="1600" b="1" i="0" dirty="0">
                        <a:solidFill>
                          <a:srgbClr val="222831"/>
                        </a:solidFill>
                        <a:latin typeface="Montserrat SemiBold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278714"/>
                  </a:ext>
                </a:extLst>
              </a:tr>
              <a:tr h="398074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Размеры (</a:t>
                      </a:r>
                      <a:r>
                        <a:rPr lang="ru-RU" sz="16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ДхШхВ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)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410x500x650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3189485"/>
                  </a:ext>
                </a:extLst>
              </a:tr>
              <a:tr h="398074"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Вес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кг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12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672890"/>
                  </a:ext>
                </a:extLst>
              </a:tr>
              <a:tr h="398074"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Максимальная мощность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Вт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650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090969"/>
                  </a:ext>
                </a:extLst>
              </a:tr>
              <a:tr h="583506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Номинальное напряжение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100-240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121294"/>
                  </a:ext>
                </a:extLst>
              </a:tr>
              <a:tr h="398074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Рабочая температура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°С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-10-45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075415"/>
                  </a:ext>
                </a:extLst>
              </a:tr>
              <a:tr h="398074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Рабочая влажность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%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20-75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993401"/>
                  </a:ext>
                </a:extLst>
              </a:tr>
              <a:tr h="398074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Температура хранения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°С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-40-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+</a:t>
                      </a:r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45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2096810"/>
                  </a:ext>
                </a:extLst>
              </a:tr>
              <a:tr h="398074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Влажность при хранении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%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20-93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988823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2E303176-5539-3A3D-D1D4-131D55E1D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8895" y="3084840"/>
            <a:ext cx="2987710" cy="289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702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FD0B3-AE4E-F256-B6CA-5E46E1ABC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EE11713A-96CF-B612-DDF3-E25CAE8D6D92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B4EC94-3B39-C455-3D31-EEECE6D52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F5422E-8052-F6B7-2013-CB066FD816B1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1FF611-48CB-BEEE-81DA-90E4BCCF21B9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latin typeface="Montserrat SemiBold" pitchFamily="2" charset="0"/>
              </a:rPr>
              <a:t>1</a:t>
            </a:r>
            <a:r>
              <a:rPr lang="en-US" sz="1600" b="1" dirty="0">
                <a:solidFill>
                  <a:srgbClr val="222831"/>
                </a:solidFill>
                <a:latin typeface="Montserrat SemiBold" pitchFamily="2" charset="0"/>
              </a:rPr>
              <a:t>2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18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916824-EC4F-632B-9A29-464784321DAF}"/>
              </a:ext>
            </a:extLst>
          </p:cNvPr>
          <p:cNvSpPr txBox="1"/>
          <p:nvPr/>
        </p:nvSpPr>
        <p:spPr>
          <a:xfrm>
            <a:off x="374650" y="1235075"/>
            <a:ext cx="730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22831"/>
                </a:solidFill>
                <a:latin typeface="Montserrat Medium" pitchFamily="2" charset="0"/>
              </a:rPr>
              <a:t>Beetle</a:t>
            </a:r>
            <a:endParaRPr lang="ru-RU" sz="40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0838A2-5037-6B75-CAA8-040BF70F26C1}"/>
              </a:ext>
            </a:extLst>
          </p:cNvPr>
          <p:cNvSpPr txBox="1"/>
          <p:nvPr/>
        </p:nvSpPr>
        <p:spPr>
          <a:xfrm>
            <a:off x="1060450" y="286921"/>
            <a:ext cx="315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latin typeface="Montserrat" pitchFamily="2" charset="0"/>
              </a:rPr>
              <a:t>Роботы-уборщики </a:t>
            </a:r>
            <a:r>
              <a:rPr lang="en-US" sz="16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0A6827-1764-F855-F9BE-03F80419B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919" y="1942961"/>
            <a:ext cx="4217111" cy="421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F9EFB7-B6DF-3ABA-BA6A-CA86998C9A36}"/>
              </a:ext>
            </a:extLst>
          </p:cNvPr>
          <p:cNvSpPr txBox="1"/>
          <p:nvPr/>
        </p:nvSpPr>
        <p:spPr>
          <a:xfrm>
            <a:off x="406864" y="6723707"/>
            <a:ext cx="400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Склады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5E67C8-FB92-82C5-45FA-1557841EC532}"/>
              </a:ext>
            </a:extLst>
          </p:cNvPr>
          <p:cNvSpPr txBox="1"/>
          <p:nvPr/>
        </p:nvSpPr>
        <p:spPr>
          <a:xfrm>
            <a:off x="14683415" y="6723707"/>
            <a:ext cx="421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Производство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72E3EFB-EB69-093F-1651-61B5C445C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r="6434"/>
          <a:stretch/>
        </p:blipFill>
        <p:spPr>
          <a:xfrm>
            <a:off x="374650" y="7362622"/>
            <a:ext cx="5046034" cy="3367160"/>
          </a:xfrm>
          <a:prstGeom prst="roundRect">
            <a:avLst>
              <a:gd name="adj" fmla="val 5198"/>
            </a:avLst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3C5130C-3323-6E55-1B5B-9326DD4EC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1" r="5331"/>
          <a:stretch/>
        </p:blipFill>
        <p:spPr>
          <a:xfrm>
            <a:off x="14683415" y="7363202"/>
            <a:ext cx="5046035" cy="3366000"/>
          </a:xfrm>
          <a:prstGeom prst="roundRect">
            <a:avLst>
              <a:gd name="adj" fmla="val 5915"/>
            </a:avLst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D35ADE-B10A-2C85-2C57-EC09002E20FE}"/>
              </a:ext>
            </a:extLst>
          </p:cNvPr>
          <p:cNvSpPr txBox="1"/>
          <p:nvPr/>
        </p:nvSpPr>
        <p:spPr>
          <a:xfrm>
            <a:off x="7529033" y="6723707"/>
            <a:ext cx="421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Торговые центры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F980A4-B6FC-E6B4-729D-0165C6AC0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033" y="7363202"/>
            <a:ext cx="5046034" cy="3366000"/>
          </a:xfrm>
          <a:prstGeom prst="roundRect">
            <a:avLst>
              <a:gd name="adj" fmla="val 5843"/>
            </a:avLst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2751539F-A5EE-B916-C1AE-5FB647B3FB80}"/>
              </a:ext>
            </a:extLst>
          </p:cNvPr>
          <p:cNvGrpSpPr/>
          <p:nvPr/>
        </p:nvGrpSpPr>
        <p:grpSpPr>
          <a:xfrm>
            <a:off x="527050" y="2724514"/>
            <a:ext cx="14880868" cy="2592676"/>
            <a:chOff x="527050" y="2724514"/>
            <a:chExt cx="14880868" cy="2592676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0AF2CB27-E544-80DD-A778-F98672C64984}"/>
                </a:ext>
              </a:extLst>
            </p:cNvPr>
            <p:cNvGrpSpPr/>
            <p:nvPr/>
          </p:nvGrpSpPr>
          <p:grpSpPr>
            <a:xfrm>
              <a:off x="527050" y="2724514"/>
              <a:ext cx="14880868" cy="500715"/>
              <a:chOff x="527050" y="2724514"/>
              <a:chExt cx="14880868" cy="500715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0E329D71-D16C-AB7C-EE6A-C2AB0EF2F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2724514"/>
                <a:ext cx="432000" cy="43200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FBC9C0-A0B1-8369-A436-32960C6CFC57}"/>
                  </a:ext>
                </a:extLst>
              </p:cNvPr>
              <p:cNvSpPr txBox="1"/>
              <p:nvPr/>
            </p:nvSpPr>
            <p:spPr>
              <a:xfrm>
                <a:off x="1217295" y="2724514"/>
                <a:ext cx="14190623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Эффективно убирает сухой мусор в помещениях, от пыли до обрезков бумаги и банок</a:t>
                </a:r>
                <a:endParaRPr lang="en-US" sz="2400" dirty="0">
                  <a:solidFill>
                    <a:srgbClr val="222831"/>
                  </a:solidFill>
                  <a:latin typeface="Montserrat" pitchFamily="2" charset="0"/>
                </a:endParaRPr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1014D529-DF95-42D5-0775-9417DC2B0FB1}"/>
                </a:ext>
              </a:extLst>
            </p:cNvPr>
            <p:cNvGrpSpPr/>
            <p:nvPr/>
          </p:nvGrpSpPr>
          <p:grpSpPr>
            <a:xfrm>
              <a:off x="527050" y="3421834"/>
              <a:ext cx="10748646" cy="500715"/>
              <a:chOff x="527050" y="3421834"/>
              <a:chExt cx="10748646" cy="50071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81723C-8A85-E6BC-8048-86159E1EC086}"/>
                  </a:ext>
                </a:extLst>
              </p:cNvPr>
              <p:cNvSpPr txBox="1"/>
              <p:nvPr/>
            </p:nvSpPr>
            <p:spPr>
              <a:xfrm>
                <a:off x="1217296" y="3421834"/>
                <a:ext cx="10058400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Работает с разными типами напольных покрытий</a:t>
                </a:r>
              </a:p>
            </p:txBody>
          </p:sp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E0ABD69B-8B3E-F331-FC56-A593A8413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3421834"/>
                <a:ext cx="432000" cy="432000"/>
              </a:xfrm>
              <a:prstGeom prst="rect">
                <a:avLst/>
              </a:prstGeom>
            </p:spPr>
          </p:pic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AB5DC7C3-49FC-A35E-668A-0B36269516FF}"/>
                </a:ext>
              </a:extLst>
            </p:cNvPr>
            <p:cNvGrpSpPr/>
            <p:nvPr/>
          </p:nvGrpSpPr>
          <p:grpSpPr>
            <a:xfrm>
              <a:off x="527050" y="4119154"/>
              <a:ext cx="12602091" cy="500715"/>
              <a:chOff x="527050" y="4119154"/>
              <a:chExt cx="12602091" cy="500715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7FD8FFB0-CBF5-FC1F-76F9-C091906EF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4119154"/>
                <a:ext cx="432000" cy="43200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7F5910C-4792-41BF-373A-10E9E7BA6150}"/>
                  </a:ext>
                </a:extLst>
              </p:cNvPr>
              <p:cNvSpPr txBox="1"/>
              <p:nvPr/>
            </p:nvSpPr>
            <p:spPr>
              <a:xfrm>
                <a:off x="1217296" y="4119154"/>
                <a:ext cx="11911845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Удобный и понятный интерфейс для пользователя</a:t>
                </a:r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EE4EE7A9-E086-8272-D5BA-81D7FA71D91C}"/>
                </a:ext>
              </a:extLst>
            </p:cNvPr>
            <p:cNvGrpSpPr/>
            <p:nvPr/>
          </p:nvGrpSpPr>
          <p:grpSpPr>
            <a:xfrm>
              <a:off x="527050" y="4816475"/>
              <a:ext cx="13030200" cy="500715"/>
              <a:chOff x="527050" y="4816475"/>
              <a:chExt cx="13030200" cy="500715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01DDDEDA-65E0-2A21-3FB3-CDB4BC705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4816475"/>
                <a:ext cx="432000" cy="4320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120221-8C27-ECE6-A040-6703F2646A40}"/>
                  </a:ext>
                </a:extLst>
              </p:cNvPr>
              <p:cNvSpPr txBox="1"/>
              <p:nvPr/>
            </p:nvSpPr>
            <p:spPr>
              <a:xfrm>
                <a:off x="1217296" y="4816475"/>
                <a:ext cx="12339954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Эффективно очищает труднодоступные места, работая вплотную к краю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2676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2DD9E-DF98-8A40-0002-BDAD2289C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3B66C380-1B85-84FC-6F28-6AB030447ECF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0BF511-5834-EFB9-E1F5-C55A3EB98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776A45-F1A1-666D-BCEF-FAE54EDA0E43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E3C2B5-BCF4-BFF5-2EAD-324BB7DC326C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latin typeface="Montserrat SemiBold" pitchFamily="2" charset="0"/>
              </a:rPr>
              <a:t>1</a:t>
            </a:r>
            <a:r>
              <a:rPr lang="en-US" sz="1600" b="1" dirty="0">
                <a:solidFill>
                  <a:srgbClr val="222831"/>
                </a:solidFill>
                <a:latin typeface="Montserrat SemiBold" pitchFamily="2" charset="0"/>
              </a:rPr>
              <a:t>3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18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14AC27-0D68-9FD2-8755-B41EC9B6C27E}"/>
              </a:ext>
            </a:extLst>
          </p:cNvPr>
          <p:cNvSpPr txBox="1"/>
          <p:nvPr/>
        </p:nvSpPr>
        <p:spPr>
          <a:xfrm>
            <a:off x="374650" y="1235075"/>
            <a:ext cx="730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22831"/>
                </a:solidFill>
                <a:latin typeface="Montserrat Medium" pitchFamily="2" charset="0"/>
              </a:rPr>
              <a:t>Beetle</a:t>
            </a:r>
            <a:endParaRPr lang="ru-RU" sz="40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D3F36-0C58-C1B1-3761-695269D3066E}"/>
              </a:ext>
            </a:extLst>
          </p:cNvPr>
          <p:cNvSpPr txBox="1"/>
          <p:nvPr/>
        </p:nvSpPr>
        <p:spPr>
          <a:xfrm>
            <a:off x="1060450" y="286921"/>
            <a:ext cx="315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latin typeface="Montserrat" pitchFamily="2" charset="0"/>
              </a:rPr>
              <a:t>Роботы-уборщики </a:t>
            </a:r>
            <a:r>
              <a:rPr lang="en-US" sz="16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55320FD-5161-01AA-2325-55698FF9E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792" y="4065618"/>
            <a:ext cx="4544194" cy="454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326B6BB-9E92-E666-1096-A0C67B1EFE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267569"/>
              </p:ext>
            </p:extLst>
          </p:nvPr>
        </p:nvGraphicFramePr>
        <p:xfrm>
          <a:off x="406400" y="2628824"/>
          <a:ext cx="12617450" cy="74613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7645">
                  <a:extLst>
                    <a:ext uri="{9D8B030D-6E8A-4147-A177-3AD203B41FA5}">
                      <a16:colId xmlns:a16="http://schemas.microsoft.com/office/drawing/2014/main" val="164113215"/>
                    </a:ext>
                  </a:extLst>
                </a:gridCol>
                <a:gridCol w="1029306">
                  <a:extLst>
                    <a:ext uri="{9D8B030D-6E8A-4147-A177-3AD203B41FA5}">
                      <a16:colId xmlns:a16="http://schemas.microsoft.com/office/drawing/2014/main" val="3736589483"/>
                    </a:ext>
                  </a:extLst>
                </a:gridCol>
                <a:gridCol w="5830499">
                  <a:extLst>
                    <a:ext uri="{9D8B030D-6E8A-4147-A177-3AD203B41FA5}">
                      <a16:colId xmlns:a16="http://schemas.microsoft.com/office/drawing/2014/main" val="3012989371"/>
                    </a:ext>
                  </a:extLst>
                </a:gridCol>
              </a:tblGrid>
              <a:tr h="61044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i="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Характеристики</a:t>
                      </a:r>
                      <a:endParaRPr lang="ru-RU" sz="1800" b="1" i="0" dirty="0">
                        <a:solidFill>
                          <a:srgbClr val="222831"/>
                        </a:solidFill>
                        <a:latin typeface="Montserrat SemiBold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057477"/>
                  </a:ext>
                </a:extLst>
              </a:tr>
              <a:tr h="763062">
                <a:tc gridSpan="2"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Тип уборки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Сухая уборка, сбор мелкого и крупного сухого мусора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761475"/>
                  </a:ext>
                </a:extLst>
              </a:tr>
              <a:tr h="457837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Размеры (</a:t>
                      </a:r>
                      <a:r>
                        <a:rPr lang="ru-RU" sz="18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ДхШхВ</a:t>
                      </a: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)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990x750x1510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357630"/>
                  </a:ext>
                </a:extLst>
              </a:tr>
              <a:tr h="457837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Вес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кг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102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378630"/>
                  </a:ext>
                </a:extLst>
              </a:tr>
              <a:tr h="457837"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Ширина очистки</a:t>
                      </a:r>
                      <a:endParaRPr lang="ru-RU" sz="18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8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750</a:t>
                      </a:r>
                      <a:endParaRPr lang="ru-RU" sz="18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214463"/>
                  </a:ext>
                </a:extLst>
              </a:tr>
              <a:tr h="499375"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Теоретическая производительность</a:t>
                      </a:r>
                      <a:endParaRPr lang="ru-RU" sz="18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</a:t>
                      </a:r>
                      <a:r>
                        <a:rPr lang="en-US" sz="1800" b="0" i="0" kern="1200" baseline="300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</a:t>
                      </a:r>
                      <a:r>
                        <a:rPr lang="ru-RU" sz="18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/ч</a:t>
                      </a:r>
                      <a:endParaRPr lang="ru-RU" sz="18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3780</a:t>
                      </a:r>
                      <a:endParaRPr lang="ru-RU" sz="18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79120"/>
                  </a:ext>
                </a:extLst>
              </a:tr>
              <a:tr h="457837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Объем мешка для пыли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л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45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333607"/>
                  </a:ext>
                </a:extLst>
              </a:tr>
              <a:tr h="707916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Максимальный объем воздушного потока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</a:t>
                      </a:r>
                      <a:r>
                        <a:rPr lang="ru-RU" sz="1800" b="0" i="0" baseline="300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3</a:t>
                      </a: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/ч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1320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643344"/>
                  </a:ext>
                </a:extLst>
              </a:tr>
              <a:tr h="457837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Минимальное расстояние от стены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0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335048"/>
                  </a:ext>
                </a:extLst>
              </a:tr>
              <a:tr h="457837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Максимальная скорость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м/с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1.4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079278"/>
                  </a:ext>
                </a:extLst>
              </a:tr>
              <a:tr h="457837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Угол подъема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4.6°</a:t>
                      </a: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043001"/>
                  </a:ext>
                </a:extLst>
              </a:tr>
              <a:tr h="457837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Время работы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ч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2.75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236923"/>
                  </a:ext>
                </a:extLst>
              </a:tr>
              <a:tr h="457837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Время зарядки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ч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2.5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504871"/>
                  </a:ext>
                </a:extLst>
              </a:tr>
              <a:tr h="759991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Датчики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3</a:t>
                      </a:r>
                      <a:r>
                        <a:rPr lang="en-US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D</a:t>
                      </a: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8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Лидар</a:t>
                      </a: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, </a:t>
                      </a:r>
                      <a:r>
                        <a:rPr lang="en-US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RGB</a:t>
                      </a: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-камера, </a:t>
                      </a:r>
                      <a:r>
                        <a:rPr lang="en-US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RGB</a:t>
                      </a: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-</a:t>
                      </a:r>
                      <a:r>
                        <a:rPr lang="en-US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D </a:t>
                      </a: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камера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428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5611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90CC8-555E-C754-B4A8-DCF2120D6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B76B0702-C5D4-F64F-62AF-31CBF5446B7C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BBE51D-E0DB-0E0B-A875-9D4002351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27DD2D-96C9-56C5-03FA-7902EAD8935A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2DAEE5-2BAF-48B1-450D-35A3046A1687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latin typeface="Montserrat SemiBold" pitchFamily="2" charset="0"/>
              </a:rPr>
              <a:t>1</a:t>
            </a:r>
            <a:r>
              <a:rPr lang="en-US" sz="1600" b="1" dirty="0">
                <a:solidFill>
                  <a:srgbClr val="222831"/>
                </a:solidFill>
                <a:latin typeface="Montserrat SemiBold" pitchFamily="2" charset="0"/>
              </a:rPr>
              <a:t>4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18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BDF5ED-EC82-694A-6719-97271AF14BD1}"/>
              </a:ext>
            </a:extLst>
          </p:cNvPr>
          <p:cNvSpPr txBox="1"/>
          <p:nvPr/>
        </p:nvSpPr>
        <p:spPr>
          <a:xfrm>
            <a:off x="374650" y="1235075"/>
            <a:ext cx="730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222831"/>
                </a:solidFill>
                <a:latin typeface="Montserrat Medium" pitchFamily="2" charset="0"/>
              </a:rPr>
              <a:t>Omnie</a:t>
            </a:r>
            <a:endParaRPr lang="ru-RU" sz="40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ABDFE3-492D-FCA3-CDA1-A614BCEED6BD}"/>
              </a:ext>
            </a:extLst>
          </p:cNvPr>
          <p:cNvSpPr txBox="1"/>
          <p:nvPr/>
        </p:nvSpPr>
        <p:spPr>
          <a:xfrm>
            <a:off x="1060450" y="286921"/>
            <a:ext cx="315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latin typeface="Montserrat" pitchFamily="2" charset="0"/>
              </a:rPr>
              <a:t>Роботы-уборщики </a:t>
            </a:r>
            <a:r>
              <a:rPr lang="en-US" sz="16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0D8860-B7A8-433B-F1B9-0CCA17C81123}"/>
              </a:ext>
            </a:extLst>
          </p:cNvPr>
          <p:cNvSpPr txBox="1"/>
          <p:nvPr/>
        </p:nvSpPr>
        <p:spPr>
          <a:xfrm>
            <a:off x="406864" y="6869410"/>
            <a:ext cx="400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Торговые центры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21E682-4C96-3598-DDAF-9088E4989237}"/>
              </a:ext>
            </a:extLst>
          </p:cNvPr>
          <p:cNvSpPr txBox="1"/>
          <p:nvPr/>
        </p:nvSpPr>
        <p:spPr>
          <a:xfrm>
            <a:off x="5504572" y="6869410"/>
            <a:ext cx="421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Отели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3F3E5C-6AFA-1B93-4F5C-AC764934A857}"/>
              </a:ext>
            </a:extLst>
          </p:cNvPr>
          <p:cNvSpPr txBox="1"/>
          <p:nvPr/>
        </p:nvSpPr>
        <p:spPr>
          <a:xfrm>
            <a:off x="10629910" y="6869410"/>
            <a:ext cx="421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Склады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7A0F35-A489-D3FF-3B4A-E2EC0547C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915" y="1124829"/>
            <a:ext cx="6275119" cy="54377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5770BB-D203-6865-6E17-EFBB110A1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10" y="7489106"/>
            <a:ext cx="3974202" cy="2862000"/>
          </a:xfrm>
          <a:prstGeom prst="roundRect">
            <a:avLst>
              <a:gd name="adj" fmla="val 6227"/>
            </a:avLst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108E58-D65E-EA9B-D163-0C872740D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5"/>
          <a:stretch/>
        </p:blipFill>
        <p:spPr>
          <a:xfrm>
            <a:off x="15755248" y="7489203"/>
            <a:ext cx="3974202" cy="2861806"/>
          </a:xfrm>
          <a:prstGeom prst="roundRect">
            <a:avLst>
              <a:gd name="adj" fmla="val 6997"/>
            </a:avLst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85BFFC-4C89-C4BE-D1E5-0B62EEBF9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"/>
          <a:stretch/>
        </p:blipFill>
        <p:spPr>
          <a:xfrm>
            <a:off x="5504572" y="7489106"/>
            <a:ext cx="3974202" cy="2862000"/>
          </a:xfrm>
          <a:prstGeom prst="roundRect">
            <a:avLst>
              <a:gd name="adj" fmla="val 5001"/>
            </a:avLst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016DB6-534F-FD38-DFB4-6AEEDE92AF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r="5495"/>
          <a:stretch/>
        </p:blipFill>
        <p:spPr>
          <a:xfrm>
            <a:off x="374650" y="7489106"/>
            <a:ext cx="3978786" cy="2862000"/>
          </a:xfrm>
          <a:prstGeom prst="roundRect">
            <a:avLst>
              <a:gd name="adj" fmla="val 5772"/>
            </a:avLst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6A0F0D-A2D2-64D2-832E-B8DF75485851}"/>
              </a:ext>
            </a:extLst>
          </p:cNvPr>
          <p:cNvSpPr txBox="1"/>
          <p:nvPr/>
        </p:nvSpPr>
        <p:spPr>
          <a:xfrm>
            <a:off x="15755248" y="6869410"/>
            <a:ext cx="421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Производство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07A54DB-FE8F-B180-8A4B-98CFB6C98D0C}"/>
              </a:ext>
            </a:extLst>
          </p:cNvPr>
          <p:cNvGrpSpPr/>
          <p:nvPr/>
        </p:nvGrpSpPr>
        <p:grpSpPr>
          <a:xfrm>
            <a:off x="527050" y="2724514"/>
            <a:ext cx="14880868" cy="2592676"/>
            <a:chOff x="527050" y="2724514"/>
            <a:chExt cx="14880868" cy="2592676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0D7C0AFA-26B2-0851-587F-4F5ACECE38AE}"/>
                </a:ext>
              </a:extLst>
            </p:cNvPr>
            <p:cNvGrpSpPr/>
            <p:nvPr/>
          </p:nvGrpSpPr>
          <p:grpSpPr>
            <a:xfrm>
              <a:off x="527050" y="2724514"/>
              <a:ext cx="14880868" cy="500715"/>
              <a:chOff x="527050" y="2724514"/>
              <a:chExt cx="14880868" cy="500715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83F8D319-4570-066C-8643-FBA7974B2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2724514"/>
                <a:ext cx="432000" cy="43200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F28AA4-D3D9-CA51-9384-7199B530C2F3}"/>
                  </a:ext>
                </a:extLst>
              </p:cNvPr>
              <p:cNvSpPr txBox="1"/>
              <p:nvPr/>
            </p:nvSpPr>
            <p:spPr>
              <a:xfrm>
                <a:off x="1217295" y="2724514"/>
                <a:ext cx="14190623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Удаленное управление и мониторинг с обзором 360° с высоты птичьего полета</a:t>
                </a: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7E32AE4-B246-C233-8772-2ECF84D7B990}"/>
                </a:ext>
              </a:extLst>
            </p:cNvPr>
            <p:cNvGrpSpPr/>
            <p:nvPr/>
          </p:nvGrpSpPr>
          <p:grpSpPr>
            <a:xfrm>
              <a:off x="527050" y="3421834"/>
              <a:ext cx="10748646" cy="500715"/>
              <a:chOff x="527050" y="3421834"/>
              <a:chExt cx="10748646" cy="50071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EB7EF7-5F43-B1AB-4253-564B59FEFBAC}"/>
                  </a:ext>
                </a:extLst>
              </p:cNvPr>
              <p:cNvSpPr txBox="1"/>
              <p:nvPr/>
            </p:nvSpPr>
            <p:spPr>
              <a:xfrm>
                <a:off x="1217296" y="3421834"/>
                <a:ext cx="10058400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Безопасная работа вместе с людьми</a:t>
                </a:r>
              </a:p>
            </p:txBody>
          </p:sp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8AF01DCE-D97D-92D4-D57D-AD32D139D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3421834"/>
                <a:ext cx="432000" cy="432000"/>
              </a:xfrm>
              <a:prstGeom prst="rect">
                <a:avLst/>
              </a:prstGeom>
            </p:spPr>
          </p:pic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1086C8D9-4E17-A680-2536-10288B436A13}"/>
                </a:ext>
              </a:extLst>
            </p:cNvPr>
            <p:cNvGrpSpPr/>
            <p:nvPr/>
          </p:nvGrpSpPr>
          <p:grpSpPr>
            <a:xfrm>
              <a:off x="527050" y="4119154"/>
              <a:ext cx="14880868" cy="500715"/>
              <a:chOff x="527050" y="4119154"/>
              <a:chExt cx="14880868" cy="500715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594B3AC1-B3B1-4425-F28C-0547EFD2D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4119154"/>
                <a:ext cx="432000" cy="4320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C2A7F9-7E5D-721D-EA2B-5D6F52272C19}"/>
                  </a:ext>
                </a:extLst>
              </p:cNvPr>
              <p:cNvSpPr txBox="1"/>
              <p:nvPr/>
            </p:nvSpPr>
            <p:spPr>
              <a:xfrm>
                <a:off x="1217296" y="4119154"/>
                <a:ext cx="14190622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Эффективно справляется с мусором, от мелкой пыли и песка до более крупных частиц</a:t>
                </a:r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FC427F37-BEBC-B55F-1F81-18D84D883C5F}"/>
                </a:ext>
              </a:extLst>
            </p:cNvPr>
            <p:cNvGrpSpPr/>
            <p:nvPr/>
          </p:nvGrpSpPr>
          <p:grpSpPr>
            <a:xfrm>
              <a:off x="527050" y="4816475"/>
              <a:ext cx="13030200" cy="500715"/>
              <a:chOff x="527050" y="4816475"/>
              <a:chExt cx="13030200" cy="500715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DEC008E0-609A-AC83-7768-EE62EA95D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4816475"/>
                <a:ext cx="432000" cy="4320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23D9B4B-55EF-9DE1-9201-F98BEFF8A8D6}"/>
                  </a:ext>
                </a:extLst>
              </p:cNvPr>
              <p:cNvSpPr txBox="1"/>
              <p:nvPr/>
            </p:nvSpPr>
            <p:spPr>
              <a:xfrm>
                <a:off x="1217296" y="4816475"/>
                <a:ext cx="12339954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Работает с разными типами напольных покрытий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2721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12E17-49EE-2773-7FF9-111F93E89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CEA3BB16-E473-9B45-1885-EBED49A69D13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FF68AF-0ABB-1D6C-1DD4-A67E60CA8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7E5F36-232D-8C4C-2D4F-D7E32CD34351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82EDAC-CE5B-0762-8349-C908D78B929A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latin typeface="Montserrat SemiBold" pitchFamily="2" charset="0"/>
              </a:rPr>
              <a:t>1</a:t>
            </a:r>
            <a:r>
              <a:rPr lang="en-US" sz="1600" b="1" dirty="0">
                <a:solidFill>
                  <a:srgbClr val="222831"/>
                </a:solidFill>
                <a:latin typeface="Montserrat SemiBold" pitchFamily="2" charset="0"/>
              </a:rPr>
              <a:t>5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18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BD7FDE-A45B-7C9B-A8C1-C03818BF15E6}"/>
              </a:ext>
            </a:extLst>
          </p:cNvPr>
          <p:cNvSpPr txBox="1"/>
          <p:nvPr/>
        </p:nvSpPr>
        <p:spPr>
          <a:xfrm>
            <a:off x="374650" y="1235075"/>
            <a:ext cx="730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222831"/>
                </a:solidFill>
                <a:latin typeface="Montserrat Medium" pitchFamily="2" charset="0"/>
              </a:rPr>
              <a:t>Omnie</a:t>
            </a:r>
            <a:endParaRPr lang="ru-RU" sz="40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8AAE9-185E-BF08-AAA8-800CBB16A07C}"/>
              </a:ext>
            </a:extLst>
          </p:cNvPr>
          <p:cNvSpPr txBox="1"/>
          <p:nvPr/>
        </p:nvSpPr>
        <p:spPr>
          <a:xfrm>
            <a:off x="1060450" y="286921"/>
            <a:ext cx="315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latin typeface="Montserrat" pitchFamily="2" charset="0"/>
              </a:rPr>
              <a:t>Роботы-уборщики </a:t>
            </a:r>
            <a:r>
              <a:rPr lang="en-US" sz="16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48C947-6EB2-8D72-CA0C-1A51744A2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117" y="3444875"/>
            <a:ext cx="6275119" cy="5437711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731D2D1-2CBC-7FA8-3534-6102B09C2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836484"/>
              </p:ext>
            </p:extLst>
          </p:nvPr>
        </p:nvGraphicFramePr>
        <p:xfrm>
          <a:off x="406864" y="2337659"/>
          <a:ext cx="13150386" cy="79913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00837">
                  <a:extLst>
                    <a:ext uri="{9D8B030D-6E8A-4147-A177-3AD203B41FA5}">
                      <a16:colId xmlns:a16="http://schemas.microsoft.com/office/drawing/2014/main" val="164113215"/>
                    </a:ext>
                  </a:extLst>
                </a:gridCol>
                <a:gridCol w="1072781">
                  <a:extLst>
                    <a:ext uri="{9D8B030D-6E8A-4147-A177-3AD203B41FA5}">
                      <a16:colId xmlns:a16="http://schemas.microsoft.com/office/drawing/2014/main" val="3736589483"/>
                    </a:ext>
                  </a:extLst>
                </a:gridCol>
                <a:gridCol w="6076768">
                  <a:extLst>
                    <a:ext uri="{9D8B030D-6E8A-4147-A177-3AD203B41FA5}">
                      <a16:colId xmlns:a16="http://schemas.microsoft.com/office/drawing/2014/main" val="3012989371"/>
                    </a:ext>
                  </a:extLst>
                </a:gridCol>
              </a:tblGrid>
              <a:tr h="603123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i="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Характеристики</a:t>
                      </a:r>
                      <a:endParaRPr lang="ru-RU" sz="1800" b="1" i="0" dirty="0">
                        <a:solidFill>
                          <a:srgbClr val="222831"/>
                        </a:solidFill>
                        <a:latin typeface="Montserrat SemiBold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057477"/>
                  </a:ext>
                </a:extLst>
              </a:tr>
              <a:tr h="753904">
                <a:tc gridSpan="2"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Тип уборки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Влажная уборка, сбор мелкого сухого мусора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761475"/>
                  </a:ext>
                </a:extLst>
              </a:tr>
              <a:tr h="452342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Размеры (</a:t>
                      </a:r>
                      <a:r>
                        <a:rPr lang="ru-RU" sz="18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ДхШхВ</a:t>
                      </a: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)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810x700x1070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357630"/>
                  </a:ext>
                </a:extLst>
              </a:tr>
              <a:tr h="452342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Вес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кг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157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378630"/>
                  </a:ext>
                </a:extLst>
              </a:tr>
              <a:tr h="452342"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Ширина очистки</a:t>
                      </a:r>
                      <a:endParaRPr lang="ru-RU" sz="18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8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Мойка – 520; Подметание – 715</a:t>
                      </a:r>
                      <a:endParaRPr lang="ru-RU" sz="18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214463"/>
                  </a:ext>
                </a:extLst>
              </a:tr>
              <a:tr h="753904"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Теоретическая производительность</a:t>
                      </a:r>
                      <a:endParaRPr lang="ru-RU" sz="18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</a:t>
                      </a:r>
                      <a:r>
                        <a:rPr lang="en-US" sz="1800" b="0" i="0" kern="1200" baseline="300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</a:t>
                      </a:r>
                      <a:r>
                        <a:rPr lang="ru-RU" sz="18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/ч</a:t>
                      </a:r>
                      <a:endParaRPr lang="ru-RU" sz="18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Уборка пыли – 3604;</a:t>
                      </a:r>
                    </a:p>
                    <a:p>
                      <a:r>
                        <a:rPr lang="ru-RU" sz="18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Мойка – 2621</a:t>
                      </a:r>
                      <a:endParaRPr lang="ru-RU" sz="18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79120"/>
                  </a:ext>
                </a:extLst>
              </a:tr>
              <a:tr h="753904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Объем бака для чистой воды/ грязной воды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л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33/24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333607"/>
                  </a:ext>
                </a:extLst>
              </a:tr>
              <a:tr h="452342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Минимальная проходимая ширина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8</a:t>
                      </a: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00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643344"/>
                  </a:ext>
                </a:extLst>
              </a:tr>
              <a:tr h="452342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Минимальная ширина разворота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1100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335048"/>
                  </a:ext>
                </a:extLst>
              </a:tr>
              <a:tr h="452342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Максимальная скорость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м/с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1.4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079278"/>
                  </a:ext>
                </a:extLst>
              </a:tr>
              <a:tr h="452342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Угол подъема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4.6°</a:t>
                      </a: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043001"/>
                  </a:ext>
                </a:extLst>
              </a:tr>
              <a:tr h="452342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Время работы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ч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Мойка – 3; Уборка пыли – 8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236923"/>
                  </a:ext>
                </a:extLst>
              </a:tr>
              <a:tr h="452342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Время зарядки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ч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504871"/>
                  </a:ext>
                </a:extLst>
              </a:tr>
              <a:tr h="1055465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Датчики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3D </a:t>
                      </a:r>
                      <a:r>
                        <a:rPr lang="ru-RU" sz="18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Лидар</a:t>
                      </a:r>
                      <a:r>
                        <a:rPr lang="en-US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, 2D </a:t>
                      </a:r>
                      <a:r>
                        <a:rPr lang="ru-RU" sz="18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Лидар</a:t>
                      </a: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, 3</a:t>
                      </a:r>
                      <a:r>
                        <a:rPr lang="en-US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D</a:t>
                      </a: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 камера глубины, </a:t>
                      </a:r>
                      <a:r>
                        <a:rPr lang="en-US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RGB</a:t>
                      </a: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-камера, датчик падения, датчик столкновения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428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930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CEF8C-7F7F-E733-0440-E5B0DA2E6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313ADA12-1EA2-CA7D-D43F-3FC35AF146D4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44AB10-CD1E-D74F-4537-5F753D77E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283F63-E9E2-FD35-358B-228000862C80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99CB87-9233-EE8E-22A1-95E0BFD47D8C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latin typeface="Montserrat SemiBold" pitchFamily="2" charset="0"/>
              </a:rPr>
              <a:t>1</a:t>
            </a:r>
            <a:r>
              <a:rPr lang="en-US" sz="1600" b="1" dirty="0">
                <a:solidFill>
                  <a:srgbClr val="222831"/>
                </a:solidFill>
                <a:latin typeface="Montserrat SemiBold" pitchFamily="2" charset="0"/>
              </a:rPr>
              <a:t>6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18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069016-5FC0-E973-848A-A7EF09411D58}"/>
              </a:ext>
            </a:extLst>
          </p:cNvPr>
          <p:cNvSpPr txBox="1"/>
          <p:nvPr/>
        </p:nvSpPr>
        <p:spPr>
          <a:xfrm>
            <a:off x="374650" y="123507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222831"/>
                </a:solidFill>
                <a:latin typeface="Montserrat Medium" pitchFamily="2" charset="0"/>
              </a:rPr>
              <a:t>Мобильный резервуар для воды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B14967-E1BC-0619-9D98-FE37B5665A68}"/>
              </a:ext>
            </a:extLst>
          </p:cNvPr>
          <p:cNvSpPr txBox="1"/>
          <p:nvPr/>
        </p:nvSpPr>
        <p:spPr>
          <a:xfrm>
            <a:off x="1060450" y="286921"/>
            <a:ext cx="315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latin typeface="Montserrat" pitchFamily="2" charset="0"/>
              </a:rPr>
              <a:t>Роботы-уборщики </a:t>
            </a:r>
            <a:r>
              <a:rPr lang="en-US" sz="16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D59953-0E3E-7308-7DAC-6BB12BBB8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850" y="1491602"/>
            <a:ext cx="8807174" cy="4954035"/>
          </a:xfrm>
          <a:prstGeom prst="rect">
            <a:avLst/>
          </a:prstGeom>
        </p:spPr>
      </p:pic>
      <p:graphicFrame>
        <p:nvGraphicFramePr>
          <p:cNvPr id="6" name="Таблица 9">
            <a:extLst>
              <a:ext uri="{FF2B5EF4-FFF2-40B4-BE49-F238E27FC236}">
                <a16:creationId xmlns:a16="http://schemas.microsoft.com/office/drawing/2014/main" id="{0D496303-19CA-ACA3-647F-A03812AA336C}"/>
              </a:ext>
            </a:extLst>
          </p:cNvPr>
          <p:cNvGraphicFramePr>
            <a:graphicFrameLocks noGrp="1"/>
          </p:cNvGraphicFramePr>
          <p:nvPr/>
        </p:nvGraphicFramePr>
        <p:xfrm>
          <a:off x="400198" y="7208107"/>
          <a:ext cx="19297040" cy="34757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4260">
                  <a:extLst>
                    <a:ext uri="{9D8B030D-6E8A-4147-A177-3AD203B41FA5}">
                      <a16:colId xmlns:a16="http://schemas.microsoft.com/office/drawing/2014/main" val="1474456830"/>
                    </a:ext>
                  </a:extLst>
                </a:gridCol>
                <a:gridCol w="4824260">
                  <a:extLst>
                    <a:ext uri="{9D8B030D-6E8A-4147-A177-3AD203B41FA5}">
                      <a16:colId xmlns:a16="http://schemas.microsoft.com/office/drawing/2014/main" val="4137489108"/>
                    </a:ext>
                  </a:extLst>
                </a:gridCol>
                <a:gridCol w="4824260">
                  <a:extLst>
                    <a:ext uri="{9D8B030D-6E8A-4147-A177-3AD203B41FA5}">
                      <a16:colId xmlns:a16="http://schemas.microsoft.com/office/drawing/2014/main" val="3178106721"/>
                    </a:ext>
                  </a:extLst>
                </a:gridCol>
                <a:gridCol w="4824260">
                  <a:extLst>
                    <a:ext uri="{9D8B030D-6E8A-4147-A177-3AD203B41FA5}">
                      <a16:colId xmlns:a16="http://schemas.microsoft.com/office/drawing/2014/main" val="2007720208"/>
                    </a:ext>
                  </a:extLst>
                </a:gridCol>
              </a:tblGrid>
              <a:tr h="7783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Размеры (</a:t>
                      </a:r>
                      <a:r>
                        <a:rPr lang="ru-RU" sz="18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ДхШхВ</a:t>
                      </a: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)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500х600х1060 мм</a:t>
                      </a: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Рабочая температура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0 – 45°С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153643"/>
                  </a:ext>
                </a:extLst>
              </a:tr>
              <a:tr h="959568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Объем бака для чистой/грязной воды</a:t>
                      </a: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90/75 л</a:t>
                      </a: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Рабочая влажность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85% </a:t>
                      </a:r>
                      <a:r>
                        <a:rPr lang="en-US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RH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812161"/>
                  </a:ext>
                </a:extLst>
              </a:tr>
              <a:tr h="959568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Максимальный угол подъема/угол уклона</a:t>
                      </a: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8°/3°</a:t>
                      </a: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Температура хранения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-20 – 70°С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169489"/>
                  </a:ext>
                </a:extLst>
              </a:tr>
              <a:tr h="778316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Способ подключения</a:t>
                      </a: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Кабель</a:t>
                      </a: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Влажность при хранении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85% </a:t>
                      </a:r>
                      <a:r>
                        <a:rPr lang="en-US" sz="18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RH</a:t>
                      </a:r>
                      <a:endParaRPr lang="ru-RU" sz="1800" b="0" i="0" dirty="0">
                        <a:solidFill>
                          <a:srgbClr val="222831"/>
                        </a:solidFill>
                        <a:latin typeface="Montserrat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485595"/>
                  </a:ext>
                </a:extLst>
              </a:tr>
            </a:tbl>
          </a:graphicData>
        </a:graphic>
      </p:graphicFrame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9EC65C2C-7811-CEC1-6F1B-0B1429514AD4}"/>
              </a:ext>
            </a:extLst>
          </p:cNvPr>
          <p:cNvGrpSpPr/>
          <p:nvPr/>
        </p:nvGrpSpPr>
        <p:grpSpPr>
          <a:xfrm>
            <a:off x="527050" y="2941819"/>
            <a:ext cx="13030200" cy="2789056"/>
            <a:chOff x="527050" y="2941819"/>
            <a:chExt cx="13030200" cy="2789056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819402B3-7E85-3052-ECD7-D3775B61DCFF}"/>
                </a:ext>
              </a:extLst>
            </p:cNvPr>
            <p:cNvGrpSpPr/>
            <p:nvPr/>
          </p:nvGrpSpPr>
          <p:grpSpPr>
            <a:xfrm>
              <a:off x="527050" y="2941819"/>
              <a:ext cx="10748646" cy="943913"/>
              <a:chOff x="527050" y="2941819"/>
              <a:chExt cx="10748646" cy="943913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B404549B-623E-EBE5-F043-8139B8C94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2941819"/>
                <a:ext cx="432000" cy="4320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AC5DE9-C94F-6A20-1A9E-22B7517CF703}"/>
                  </a:ext>
                </a:extLst>
              </p:cNvPr>
              <p:cNvSpPr txBox="1"/>
              <p:nvPr/>
            </p:nvSpPr>
            <p:spPr>
              <a:xfrm>
                <a:off x="1217296" y="2941819"/>
                <a:ext cx="10058400" cy="943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Обеспечивает непрерывную уборку даже в условиях, </a:t>
                </a:r>
                <a:b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</a:b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где нет прямого доступа к воде</a:t>
                </a:r>
                <a:endParaRPr lang="en-US" sz="2400" dirty="0">
                  <a:solidFill>
                    <a:srgbClr val="222831"/>
                  </a:solidFill>
                  <a:latin typeface="Montserrat" pitchFamily="2" charset="0"/>
                </a:endParaRP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03369C04-3251-4558-8B8B-D279B2FF0022}"/>
                </a:ext>
              </a:extLst>
            </p:cNvPr>
            <p:cNvGrpSpPr/>
            <p:nvPr/>
          </p:nvGrpSpPr>
          <p:grpSpPr>
            <a:xfrm>
              <a:off x="527050" y="4085989"/>
              <a:ext cx="12602091" cy="500715"/>
              <a:chOff x="527050" y="4089641"/>
              <a:chExt cx="12602091" cy="500715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45588701-C84C-E017-CD56-4B79D7B37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4089641"/>
                <a:ext cx="432000" cy="4320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0652C3-4010-B27A-4440-3829A28E51F2}"/>
                  </a:ext>
                </a:extLst>
              </p:cNvPr>
              <p:cNvSpPr txBox="1"/>
              <p:nvPr/>
            </p:nvSpPr>
            <p:spPr>
              <a:xfrm>
                <a:off x="1217296" y="4089641"/>
                <a:ext cx="11911845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Не требует сложного монтажа системы водоснабжения</a:t>
                </a:r>
                <a:endParaRPr lang="en-US" sz="2400" dirty="0">
                  <a:solidFill>
                    <a:srgbClr val="222831"/>
                  </a:solidFill>
                  <a:latin typeface="Montserrat" pitchFamily="2" charset="0"/>
                </a:endParaRPr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73F0B-6200-E2A8-2EE7-0CF7700741ED}"/>
                </a:ext>
              </a:extLst>
            </p:cNvPr>
            <p:cNvGrpSpPr/>
            <p:nvPr/>
          </p:nvGrpSpPr>
          <p:grpSpPr>
            <a:xfrm>
              <a:off x="527050" y="4786962"/>
              <a:ext cx="13030200" cy="943913"/>
              <a:chOff x="527050" y="4786962"/>
              <a:chExt cx="13030200" cy="943913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CC314E47-8766-2855-275E-903736A1C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4786962"/>
                <a:ext cx="432000" cy="43200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86B4AE-CF51-8234-1184-4A2B475B36BF}"/>
                  </a:ext>
                </a:extLst>
              </p:cNvPr>
              <p:cNvSpPr txBox="1"/>
              <p:nvPr/>
            </p:nvSpPr>
            <p:spPr>
              <a:xfrm>
                <a:off x="1217296" y="4786962"/>
                <a:ext cx="12339954" cy="943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Передает через мобильное приложение данные об уровне </a:t>
                </a:r>
                <a:b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</a:b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воды и предупреждения о замене фильтра</a:t>
                </a:r>
              </a:p>
            </p:txBody>
          </p:sp>
        </p:grpSp>
      </p:grp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ED08CC0-C75F-BB5B-B97A-000BC8AAA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574" y="1545216"/>
            <a:ext cx="8776569" cy="493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668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63B64-56AC-833F-8735-08E8C1C58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B2AD2C3B-E071-1F28-BDBC-071E36DA896D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BBB07C-502F-899E-ACDC-C95B3FD54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0A8830-4859-5601-B8AF-8675D9335F09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99AF1F-1BCA-BF9F-46B2-0043E2141458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latin typeface="Montserrat SemiBold" pitchFamily="2" charset="0"/>
              </a:rPr>
              <a:t>1</a:t>
            </a:r>
            <a:r>
              <a:rPr lang="en-US" sz="1600" b="1" dirty="0">
                <a:solidFill>
                  <a:srgbClr val="222831"/>
                </a:solidFill>
                <a:latin typeface="Montserrat SemiBold" pitchFamily="2" charset="0"/>
              </a:rPr>
              <a:t>7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18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88C01-B8E6-8095-B9E1-BA089212C515}"/>
              </a:ext>
            </a:extLst>
          </p:cNvPr>
          <p:cNvSpPr txBox="1"/>
          <p:nvPr/>
        </p:nvSpPr>
        <p:spPr>
          <a:xfrm>
            <a:off x="374650" y="123507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222831"/>
                </a:solidFill>
                <a:latin typeface="Montserrat Medium" pitchFamily="2" charset="0"/>
              </a:rPr>
              <a:t>Мобильное приложение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8DD930-9A1D-01F2-DFCB-8D21FA18A4F7}"/>
              </a:ext>
            </a:extLst>
          </p:cNvPr>
          <p:cNvSpPr txBox="1"/>
          <p:nvPr/>
        </p:nvSpPr>
        <p:spPr>
          <a:xfrm>
            <a:off x="1060450" y="286921"/>
            <a:ext cx="315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latin typeface="Montserrat" pitchFamily="2" charset="0"/>
              </a:rPr>
              <a:t>Роботы-уборщики </a:t>
            </a:r>
            <a:r>
              <a:rPr lang="en-US" sz="16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AD68EA-1FA6-2D7D-167C-D6BA08C29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898" y="1923394"/>
            <a:ext cx="4118847" cy="8298177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7F021EF-43B5-E14D-1E7E-3461A59A8295}"/>
              </a:ext>
            </a:extLst>
          </p:cNvPr>
          <p:cNvGrpSpPr/>
          <p:nvPr/>
        </p:nvGrpSpPr>
        <p:grpSpPr>
          <a:xfrm>
            <a:off x="527050" y="2941819"/>
            <a:ext cx="13030200" cy="3474856"/>
            <a:chOff x="527050" y="2941819"/>
            <a:chExt cx="13030200" cy="3474856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88E1E31-E65E-D006-8CFF-A430981BF348}"/>
                </a:ext>
              </a:extLst>
            </p:cNvPr>
            <p:cNvGrpSpPr/>
            <p:nvPr/>
          </p:nvGrpSpPr>
          <p:grpSpPr>
            <a:xfrm>
              <a:off x="527050" y="2941819"/>
              <a:ext cx="10748646" cy="1085875"/>
              <a:chOff x="527050" y="2941819"/>
              <a:chExt cx="10748646" cy="1085875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F21296A0-E63D-F703-BEA4-9114F0246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2941819"/>
                <a:ext cx="432000" cy="4320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83ABCB3-89DC-1A88-E420-63B83C4A8BB5}"/>
                  </a:ext>
                </a:extLst>
              </p:cNvPr>
              <p:cNvSpPr txBox="1"/>
              <p:nvPr/>
            </p:nvSpPr>
            <p:spPr>
              <a:xfrm>
                <a:off x="1217296" y="2941819"/>
                <a:ext cx="10058400" cy="1085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800" dirty="0">
                    <a:solidFill>
                      <a:srgbClr val="222831"/>
                    </a:solidFill>
                    <a:latin typeface="Montserrat" pitchFamily="2" charset="0"/>
                  </a:rPr>
                  <a:t>Позволяет дистанционно управлять роботом-уборщиком со смартфона</a:t>
                </a:r>
                <a:endParaRPr lang="en-US" sz="2800" dirty="0">
                  <a:solidFill>
                    <a:srgbClr val="222831"/>
                  </a:solidFill>
                  <a:latin typeface="Montserrat" pitchFamily="2" charset="0"/>
                </a:endParaRP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85E213BC-50EC-246A-39C0-734DB8CFF254}"/>
                </a:ext>
              </a:extLst>
            </p:cNvPr>
            <p:cNvGrpSpPr/>
            <p:nvPr/>
          </p:nvGrpSpPr>
          <p:grpSpPr>
            <a:xfrm>
              <a:off x="527050" y="4398895"/>
              <a:ext cx="12602091" cy="1085875"/>
              <a:chOff x="527050" y="4402547"/>
              <a:chExt cx="12602091" cy="1085875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5B6420B-446B-7709-AAE3-FD988506D6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4402547"/>
                <a:ext cx="432000" cy="4320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BA7FFC-0321-FB37-D35C-8788D7866792}"/>
                  </a:ext>
                </a:extLst>
              </p:cNvPr>
              <p:cNvSpPr txBox="1"/>
              <p:nvPr/>
            </p:nvSpPr>
            <p:spPr>
              <a:xfrm>
                <a:off x="1217296" y="4402547"/>
                <a:ext cx="11911845" cy="1085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800" dirty="0">
                    <a:solidFill>
                      <a:srgbClr val="222831"/>
                    </a:solidFill>
                    <a:latin typeface="Montserrat" pitchFamily="2" charset="0"/>
                  </a:rPr>
                  <a:t>Информирует и предупреждает вас о состоянии </a:t>
                </a:r>
                <a:br>
                  <a:rPr lang="en-US" sz="2800" dirty="0">
                    <a:solidFill>
                      <a:srgbClr val="222831"/>
                    </a:solidFill>
                    <a:latin typeface="Montserrat" pitchFamily="2" charset="0"/>
                  </a:rPr>
                </a:br>
                <a:r>
                  <a:rPr lang="ru-RU" sz="2800" dirty="0">
                    <a:solidFill>
                      <a:srgbClr val="222831"/>
                    </a:solidFill>
                    <a:latin typeface="Montserrat" pitchFamily="2" charset="0"/>
                  </a:rPr>
                  <a:t>расходных материалов</a:t>
                </a:r>
                <a:endParaRPr lang="en-US" sz="2800" dirty="0">
                  <a:solidFill>
                    <a:srgbClr val="222831"/>
                  </a:solidFill>
                  <a:latin typeface="Montserrat" pitchFamily="2" charset="0"/>
                </a:endParaRP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03E2CA78-95F0-43A8-BCBF-9D3F222D370C}"/>
                </a:ext>
              </a:extLst>
            </p:cNvPr>
            <p:cNvGrpSpPr/>
            <p:nvPr/>
          </p:nvGrpSpPr>
          <p:grpSpPr>
            <a:xfrm>
              <a:off x="527050" y="5847865"/>
              <a:ext cx="13030200" cy="568810"/>
              <a:chOff x="527050" y="5847865"/>
              <a:chExt cx="13030200" cy="568810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19253AD6-C171-A97E-EB99-C538000DA5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5847865"/>
                <a:ext cx="432000" cy="4320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DAFE7D4-B6BE-A022-9F84-9F157F37E9C0}"/>
                  </a:ext>
                </a:extLst>
              </p:cNvPr>
              <p:cNvSpPr txBox="1"/>
              <p:nvPr/>
            </p:nvSpPr>
            <p:spPr>
              <a:xfrm>
                <a:off x="1217296" y="5847865"/>
                <a:ext cx="12339954" cy="568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800" dirty="0">
                    <a:solidFill>
                      <a:srgbClr val="222831"/>
                    </a:solidFill>
                    <a:latin typeface="Montserrat" pitchFamily="2" charset="0"/>
                  </a:rPr>
                  <a:t>Обучает управлению роботом в вашем смартфоне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6538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94B32-D61D-D246-7813-A93F72EE2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0A4427D-92F8-76E2-785E-57114EB789DB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5DECCC07-CEF3-931A-F3FC-BA3832997DD9}"/>
              </a:ext>
            </a:extLst>
          </p:cNvPr>
          <p:cNvSpPr/>
          <p:nvPr/>
        </p:nvSpPr>
        <p:spPr>
          <a:xfrm>
            <a:off x="10177700" y="1298389"/>
            <a:ext cx="9507563" cy="9591330"/>
          </a:xfrm>
          <a:prstGeom prst="roundRect">
            <a:avLst>
              <a:gd name="adj" fmla="val 21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66BE051-9F14-77D8-BD4E-DBD355AA0310}"/>
              </a:ext>
            </a:extLst>
          </p:cNvPr>
          <p:cNvSpPr/>
          <p:nvPr/>
        </p:nvSpPr>
        <p:spPr>
          <a:xfrm>
            <a:off x="418833" y="835297"/>
            <a:ext cx="19266535" cy="5080"/>
          </a:xfrm>
          <a:custGeom>
            <a:avLst/>
            <a:gdLst/>
            <a:ahLst/>
            <a:cxnLst/>
            <a:rect l="l" t="t" r="r" b="b"/>
            <a:pathLst>
              <a:path w="19266535" h="5080">
                <a:moveTo>
                  <a:pt x="19266421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19266421" y="5080"/>
                </a:lnTo>
                <a:lnTo>
                  <a:pt x="19266421" y="2540"/>
                </a:lnTo>
                <a:lnTo>
                  <a:pt x="192664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724DB5-5C65-1BC9-01CF-E107C212A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E4B43E-3957-53B6-EA1D-592A949BD510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02E5D068-00E9-FF09-B937-E7C728D35A22}"/>
              </a:ext>
            </a:extLst>
          </p:cNvPr>
          <p:cNvSpPr/>
          <p:nvPr/>
        </p:nvSpPr>
        <p:spPr bwMode="auto">
          <a:xfrm>
            <a:off x="15034827" y="8490140"/>
            <a:ext cx="4228254" cy="367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0"/>
              </a:lnSpc>
              <a:defRPr/>
            </a:pPr>
            <a:r>
              <a:rPr lang="en-US" sz="2600" b="1" dirty="0">
                <a:solidFill>
                  <a:srgbClr val="222831"/>
                </a:solidFill>
                <a:latin typeface="Montserrat SemiBold" pitchFamily="2" charset="0"/>
                <a:ea typeface="Montserrat SemiBold"/>
                <a:cs typeface="Montserrat SemiBold"/>
              </a:rPr>
              <a:t>ООО </a:t>
            </a:r>
            <a:r>
              <a:rPr lang="en-US" sz="2600" b="1" dirty="0" err="1">
                <a:solidFill>
                  <a:srgbClr val="222831"/>
                </a:solidFill>
                <a:latin typeface="Montserrat SemiBold" pitchFamily="2" charset="0"/>
                <a:ea typeface="Montserrat SemiBold"/>
                <a:cs typeface="Montserrat SemiBold"/>
              </a:rPr>
              <a:t>Умный</a:t>
            </a:r>
            <a:r>
              <a:rPr lang="en-US" sz="2600" b="1" dirty="0">
                <a:solidFill>
                  <a:srgbClr val="222831"/>
                </a:solidFill>
                <a:latin typeface="Montserrat SemiBold" pitchFamily="2" charset="0"/>
                <a:ea typeface="Montserrat SemiBold"/>
                <a:cs typeface="Montserrat SemiBold"/>
              </a:rPr>
              <a:t> </a:t>
            </a:r>
            <a:r>
              <a:rPr lang="en-US" sz="2600" b="1" dirty="0" err="1">
                <a:solidFill>
                  <a:srgbClr val="222831"/>
                </a:solidFill>
                <a:latin typeface="Montserrat SemiBold" pitchFamily="2" charset="0"/>
                <a:ea typeface="Montserrat SemiBold"/>
                <a:cs typeface="Montserrat SemiBold"/>
              </a:rPr>
              <a:t>Сервис</a:t>
            </a:r>
            <a:endParaRPr lang="en-US" sz="2600" b="1" dirty="0">
              <a:solidFill>
                <a:srgbClr val="222831"/>
              </a:solidFill>
              <a:latin typeface="Montserrat SemiBold" pitchFamily="2" charset="0"/>
            </a:endParaRPr>
          </a:p>
        </p:txBody>
      </p:sp>
      <p:sp>
        <p:nvSpPr>
          <p:cNvPr id="15" name="7714922363  771401001  5137746139823">
            <a:extLst>
              <a:ext uri="{FF2B5EF4-FFF2-40B4-BE49-F238E27FC236}">
                <a16:creationId xmlns:a16="http://schemas.microsoft.com/office/drawing/2014/main" id="{E6C15781-0246-1D78-E3EE-DAFB41A5E265}"/>
              </a:ext>
            </a:extLst>
          </p:cNvPr>
          <p:cNvSpPr/>
          <p:nvPr/>
        </p:nvSpPr>
        <p:spPr bwMode="auto">
          <a:xfrm>
            <a:off x="15034826" y="9083675"/>
            <a:ext cx="3918245" cy="359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19"/>
              </a:lnSpc>
              <a:defRPr/>
            </a:pPr>
            <a:r>
              <a:rPr lang="en-US" sz="2600" spc="48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ИНН 7714922363 </a:t>
            </a:r>
            <a:br>
              <a:rPr sz="2600" dirty="0">
                <a:solidFill>
                  <a:srgbClr val="222831"/>
                </a:solidFill>
                <a:latin typeface="Montserrat" pitchFamily="2" charset="0"/>
              </a:rPr>
            </a:br>
            <a:endParaRPr lang="en-US" sz="2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16" name="default_name">
            <a:extLst>
              <a:ext uri="{FF2B5EF4-FFF2-40B4-BE49-F238E27FC236}">
                <a16:creationId xmlns:a16="http://schemas.microsoft.com/office/drawing/2014/main" id="{FE1F6071-B316-5B57-6117-DB0B8AA01343}"/>
              </a:ext>
            </a:extLst>
          </p:cNvPr>
          <p:cNvSpPr/>
          <p:nvPr/>
        </p:nvSpPr>
        <p:spPr bwMode="auto">
          <a:xfrm>
            <a:off x="10661650" y="1945524"/>
            <a:ext cx="2269302" cy="256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0"/>
              </a:lnSpc>
              <a:defRPr/>
            </a:pPr>
            <a:r>
              <a:rPr lang="ru-RU" sz="2600" b="1" dirty="0">
                <a:solidFill>
                  <a:srgbClr val="222831"/>
                </a:solidFill>
                <a:latin typeface="Montserrat SemiBold" pitchFamily="2" charset="0"/>
                <a:ea typeface="Montserrat SemiBold"/>
                <a:cs typeface="Montserrat SemiBold"/>
              </a:rPr>
              <a:t>Телефоны</a:t>
            </a:r>
            <a:endParaRPr lang="en-US" sz="2600" b="1" dirty="0">
              <a:solidFill>
                <a:srgbClr val="222831"/>
              </a:solidFill>
              <a:latin typeface="Montserrat SemiBold" pitchFamily="2" charset="0"/>
            </a:endParaRPr>
          </a:p>
        </p:txBody>
      </p:sp>
      <p:sp>
        <p:nvSpPr>
          <p:cNvPr id="17" name="name_7 495 927-95-29">
            <a:extLst>
              <a:ext uri="{FF2B5EF4-FFF2-40B4-BE49-F238E27FC236}">
                <a16:creationId xmlns:a16="http://schemas.microsoft.com/office/drawing/2014/main" id="{55CFDC1C-0C2F-40F4-6C12-A3471280AE1E}"/>
              </a:ext>
            </a:extLst>
          </p:cNvPr>
          <p:cNvSpPr/>
          <p:nvPr/>
        </p:nvSpPr>
        <p:spPr bwMode="auto">
          <a:xfrm>
            <a:off x="10661650" y="2512997"/>
            <a:ext cx="3316945" cy="367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19"/>
              </a:lnSpc>
              <a:defRPr/>
            </a:pPr>
            <a:r>
              <a:rPr lang="ru-RU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8 </a:t>
            </a:r>
            <a:r>
              <a:rPr lang="en-US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(495) 927-95-29</a:t>
            </a:r>
            <a:endParaRPr lang="en-US" sz="2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22" name="name_7 495 927-95-29">
            <a:extLst>
              <a:ext uri="{FF2B5EF4-FFF2-40B4-BE49-F238E27FC236}">
                <a16:creationId xmlns:a16="http://schemas.microsoft.com/office/drawing/2014/main" id="{76274C60-817F-4432-55D5-8B68FDD6C972}"/>
              </a:ext>
            </a:extLst>
          </p:cNvPr>
          <p:cNvSpPr/>
          <p:nvPr/>
        </p:nvSpPr>
        <p:spPr bwMode="auto">
          <a:xfrm>
            <a:off x="10661650" y="3007445"/>
            <a:ext cx="3316945" cy="367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19"/>
              </a:lnSpc>
              <a:defRPr/>
            </a:pPr>
            <a:r>
              <a:rPr lang="ru-RU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8 </a:t>
            </a:r>
            <a:r>
              <a:rPr lang="en-US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(</a:t>
            </a:r>
            <a:r>
              <a:rPr lang="ru-RU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800</a:t>
            </a:r>
            <a:r>
              <a:rPr lang="en-US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) </a:t>
            </a:r>
            <a:r>
              <a:rPr lang="ru-RU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500</a:t>
            </a:r>
            <a:r>
              <a:rPr lang="en-US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-</a:t>
            </a:r>
            <a:r>
              <a:rPr lang="ru-RU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71</a:t>
            </a:r>
            <a:r>
              <a:rPr lang="en-US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-</a:t>
            </a:r>
            <a:r>
              <a:rPr lang="ru-RU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45</a:t>
            </a:r>
            <a:endParaRPr lang="en-US" sz="2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24" name="default_name">
            <a:extLst>
              <a:ext uri="{FF2B5EF4-FFF2-40B4-BE49-F238E27FC236}">
                <a16:creationId xmlns:a16="http://schemas.microsoft.com/office/drawing/2014/main" id="{0D1A47DE-9640-779A-A51E-4303C67B4321}"/>
              </a:ext>
            </a:extLst>
          </p:cNvPr>
          <p:cNvSpPr/>
          <p:nvPr/>
        </p:nvSpPr>
        <p:spPr bwMode="auto">
          <a:xfrm>
            <a:off x="15034827" y="1945524"/>
            <a:ext cx="2269302" cy="256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0"/>
              </a:lnSpc>
              <a:defRPr/>
            </a:pPr>
            <a:r>
              <a:rPr lang="ru-RU" sz="2600" b="1" dirty="0">
                <a:solidFill>
                  <a:srgbClr val="222831"/>
                </a:solidFill>
                <a:latin typeface="Montserrat SemiBold" pitchFamily="2" charset="0"/>
                <a:ea typeface="Montserrat SemiBold"/>
                <a:cs typeface="Montserrat SemiBold"/>
              </a:rPr>
              <a:t>Почта</a:t>
            </a:r>
            <a:endParaRPr lang="en-US" sz="2600" b="1" dirty="0">
              <a:solidFill>
                <a:srgbClr val="222831"/>
              </a:solidFill>
              <a:latin typeface="Montserrat SemiBold" pitchFamily="2" charset="0"/>
            </a:endParaRPr>
          </a:p>
        </p:txBody>
      </p:sp>
      <p:sp>
        <p:nvSpPr>
          <p:cNvPr id="25" name="name_7 495 927-95-29">
            <a:extLst>
              <a:ext uri="{FF2B5EF4-FFF2-40B4-BE49-F238E27FC236}">
                <a16:creationId xmlns:a16="http://schemas.microsoft.com/office/drawing/2014/main" id="{E10BDBC8-BDC5-388A-2BA9-E9A8F273C2A6}"/>
              </a:ext>
            </a:extLst>
          </p:cNvPr>
          <p:cNvSpPr/>
          <p:nvPr/>
        </p:nvSpPr>
        <p:spPr bwMode="auto">
          <a:xfrm>
            <a:off x="15034827" y="2512997"/>
            <a:ext cx="3316945" cy="367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19"/>
              </a:lnSpc>
              <a:defRPr/>
            </a:pPr>
            <a:r>
              <a:rPr lang="en-US" sz="2800" dirty="0" err="1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zakaz@umserv.ru</a:t>
            </a:r>
            <a:endParaRPr lang="en-US" sz="2800" dirty="0">
              <a:solidFill>
                <a:srgbClr val="222831"/>
              </a:solidFill>
              <a:latin typeface="Montserrat" pitchFamily="2" charset="0"/>
            </a:endParaRPr>
          </a:p>
          <a:p>
            <a:pPr>
              <a:lnSpc>
                <a:spcPts val="2319"/>
              </a:lnSpc>
              <a:defRPr/>
            </a:pPr>
            <a:endParaRPr lang="en-US" sz="2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26" name="default_name">
            <a:extLst>
              <a:ext uri="{FF2B5EF4-FFF2-40B4-BE49-F238E27FC236}">
                <a16:creationId xmlns:a16="http://schemas.microsoft.com/office/drawing/2014/main" id="{50D0E9D8-D2AD-8149-DFED-9D3AD3DDF743}"/>
              </a:ext>
            </a:extLst>
          </p:cNvPr>
          <p:cNvSpPr/>
          <p:nvPr/>
        </p:nvSpPr>
        <p:spPr bwMode="auto">
          <a:xfrm>
            <a:off x="10661650" y="4435475"/>
            <a:ext cx="2269302" cy="256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0"/>
              </a:lnSpc>
              <a:defRPr/>
            </a:pPr>
            <a:r>
              <a:rPr lang="ru-RU" sz="2600" b="1" dirty="0">
                <a:solidFill>
                  <a:srgbClr val="222831"/>
                </a:solidFill>
                <a:latin typeface="Montserrat SemiBold" pitchFamily="2" charset="0"/>
                <a:ea typeface="Montserrat SemiBold"/>
                <a:cs typeface="Montserrat SemiBold"/>
              </a:rPr>
              <a:t>Адрес</a:t>
            </a:r>
            <a:endParaRPr lang="en-US" sz="2600" b="1" dirty="0">
              <a:solidFill>
                <a:srgbClr val="222831"/>
              </a:solidFill>
              <a:latin typeface="Montserrat SemiBold" pitchFamily="2" charset="0"/>
            </a:endParaRPr>
          </a:p>
        </p:txBody>
      </p:sp>
      <p:sp>
        <p:nvSpPr>
          <p:cNvPr id="27" name="name_7 495 927-95-29">
            <a:extLst>
              <a:ext uri="{FF2B5EF4-FFF2-40B4-BE49-F238E27FC236}">
                <a16:creationId xmlns:a16="http://schemas.microsoft.com/office/drawing/2014/main" id="{0AC3BBB0-AAB6-B01E-80AB-EBF2DC0E77EE}"/>
              </a:ext>
            </a:extLst>
          </p:cNvPr>
          <p:cNvSpPr/>
          <p:nvPr/>
        </p:nvSpPr>
        <p:spPr bwMode="auto">
          <a:xfrm>
            <a:off x="10661650" y="4916782"/>
            <a:ext cx="5228708" cy="775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r>
              <a:rPr lang="ru-RU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Офис: г. Москва, 3-я Песчаная улица, 2А</a:t>
            </a:r>
            <a:endParaRPr lang="en-US" sz="2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28" name="name_7 495 927-95-29">
            <a:extLst>
              <a:ext uri="{FF2B5EF4-FFF2-40B4-BE49-F238E27FC236}">
                <a16:creationId xmlns:a16="http://schemas.microsoft.com/office/drawing/2014/main" id="{F25C8A12-15F2-00AA-080F-91A41F8C66BF}"/>
              </a:ext>
            </a:extLst>
          </p:cNvPr>
          <p:cNvSpPr/>
          <p:nvPr/>
        </p:nvSpPr>
        <p:spPr bwMode="auto">
          <a:xfrm>
            <a:off x="10661650" y="5876059"/>
            <a:ext cx="6615508" cy="775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r>
              <a:rPr lang="ru-RU" sz="2600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Сервис: г. Москва, 1-й Магистральный проезд, д. 11, стр. 5</a:t>
            </a:r>
            <a:endParaRPr lang="en-US" sz="2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9" name="7714922363  771401001  5137746139823">
            <a:extLst>
              <a:ext uri="{FF2B5EF4-FFF2-40B4-BE49-F238E27FC236}">
                <a16:creationId xmlns:a16="http://schemas.microsoft.com/office/drawing/2014/main" id="{18851FB2-D832-8402-5A97-3D6B79A6B4B4}"/>
              </a:ext>
            </a:extLst>
          </p:cNvPr>
          <p:cNvSpPr/>
          <p:nvPr/>
        </p:nvSpPr>
        <p:spPr bwMode="auto">
          <a:xfrm>
            <a:off x="15034826" y="9573350"/>
            <a:ext cx="3918245" cy="359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19"/>
              </a:lnSpc>
              <a:defRPr/>
            </a:pPr>
            <a:r>
              <a:rPr lang="en-US" sz="2600" spc="48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КПП 771401001 </a:t>
            </a:r>
            <a:br>
              <a:rPr sz="2600" dirty="0">
                <a:solidFill>
                  <a:srgbClr val="222831"/>
                </a:solidFill>
                <a:latin typeface="Montserrat" pitchFamily="2" charset="0"/>
              </a:rPr>
            </a:br>
            <a:endParaRPr lang="en-US" sz="2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10" name="7714922363  771401001  5137746139823">
            <a:extLst>
              <a:ext uri="{FF2B5EF4-FFF2-40B4-BE49-F238E27FC236}">
                <a16:creationId xmlns:a16="http://schemas.microsoft.com/office/drawing/2014/main" id="{AAAF1D9B-0F21-340B-78B9-150E2BB5B4A0}"/>
              </a:ext>
            </a:extLst>
          </p:cNvPr>
          <p:cNvSpPr/>
          <p:nvPr/>
        </p:nvSpPr>
        <p:spPr bwMode="auto">
          <a:xfrm>
            <a:off x="15034826" y="10063025"/>
            <a:ext cx="3918245" cy="359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19"/>
              </a:lnSpc>
              <a:defRPr/>
            </a:pPr>
            <a:r>
              <a:rPr lang="en-US" sz="2600" spc="48" dirty="0">
                <a:solidFill>
                  <a:srgbClr val="222831"/>
                </a:solidFill>
                <a:latin typeface="Montserrat" pitchFamily="2" charset="0"/>
                <a:ea typeface="Montserrat Regular"/>
                <a:cs typeface="Montserrat Regular"/>
              </a:rPr>
              <a:t>ОГРН 5137746139823</a:t>
            </a:r>
            <a:br>
              <a:rPr sz="2600" dirty="0">
                <a:solidFill>
                  <a:srgbClr val="222831"/>
                </a:solidFill>
                <a:latin typeface="Montserrat" pitchFamily="2" charset="0"/>
              </a:rPr>
            </a:br>
            <a:endParaRPr lang="en-US" sz="2600" dirty="0">
              <a:solidFill>
                <a:srgbClr val="222831"/>
              </a:solidFill>
              <a:latin typeface="Montserrat" pitchFamily="2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399F098-41FB-E25F-F572-D5B89D771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650" y="7164403"/>
            <a:ext cx="3263900" cy="32639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80DFE50-841D-C5C1-D7DE-8118CC1B1FDE}"/>
              </a:ext>
            </a:extLst>
          </p:cNvPr>
          <p:cNvSpPr txBox="1"/>
          <p:nvPr/>
        </p:nvSpPr>
        <p:spPr>
          <a:xfrm>
            <a:off x="418833" y="1311275"/>
            <a:ext cx="100584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5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Умные решения для цифровой трансформации отраслей</a:t>
            </a:r>
            <a:endParaRPr lang="ru-RU" sz="3500" b="1" dirty="0">
              <a:solidFill>
                <a:srgbClr val="222831"/>
              </a:solidFill>
              <a:latin typeface="Montserrat SemiBold" pitchFamily="2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1D2A5D6-7B03-CB9A-FED9-84890D3D4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80" y="9785894"/>
            <a:ext cx="6618669" cy="821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1F24BF-9740-FCB3-90A4-59445174612B}"/>
              </a:ext>
            </a:extLst>
          </p:cNvPr>
          <p:cNvSpPr txBox="1"/>
          <p:nvPr/>
        </p:nvSpPr>
        <p:spPr>
          <a:xfrm>
            <a:off x="1060450" y="286921"/>
            <a:ext cx="315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latin typeface="Montserrat" pitchFamily="2" charset="0"/>
              </a:rPr>
              <a:t>Роботы-уборщики </a:t>
            </a:r>
            <a:r>
              <a:rPr lang="en-US" sz="16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99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0FD0-722E-A16B-C733-7E8103805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33F525AA-DC19-CB9C-A1ED-A8E07D0E75D4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8188F2-5248-7DB7-DDE9-4C70CA4BE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6EB574-DC8A-2908-BD2C-87F977AD41C2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A70A4E-F8FE-B822-7DD1-C736A7E0C237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02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</a:t>
            </a:r>
            <a:r>
              <a:rPr lang="en-US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18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CAC64-A666-CBBD-A538-B5949FA11A3E}"/>
              </a:ext>
            </a:extLst>
          </p:cNvPr>
          <p:cNvSpPr txBox="1"/>
          <p:nvPr/>
        </p:nvSpPr>
        <p:spPr>
          <a:xfrm>
            <a:off x="374650" y="1234800"/>
            <a:ext cx="730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222831"/>
                </a:solidFill>
                <a:latin typeface="Montserrat Medium" pitchFamily="2" charset="0"/>
              </a:rPr>
              <a:t>Содержание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1C0C3C-9866-73FA-5249-E01BE5F892FA}"/>
              </a:ext>
            </a:extLst>
          </p:cNvPr>
          <p:cNvSpPr txBox="1"/>
          <p:nvPr/>
        </p:nvSpPr>
        <p:spPr>
          <a:xfrm>
            <a:off x="374650" y="2753942"/>
            <a:ext cx="755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22831"/>
                </a:solidFill>
                <a:latin typeface="Montserrat Medium" pitchFamily="2" charset="0"/>
                <a:cs typeface="Times New Roman" panose="02020603050405020304" pitchFamily="18" charset="0"/>
              </a:rPr>
              <a:t>03</a:t>
            </a:r>
            <a:endParaRPr lang="ru-RU" sz="32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92B0E1-3604-F08C-B0DA-18DCAABB83D5}"/>
              </a:ext>
            </a:extLst>
          </p:cNvPr>
          <p:cNvSpPr txBox="1"/>
          <p:nvPr/>
        </p:nvSpPr>
        <p:spPr>
          <a:xfrm>
            <a:off x="374650" y="3659521"/>
            <a:ext cx="755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22831"/>
                </a:solidFill>
                <a:latin typeface="Montserrat Medium" pitchFamily="2" charset="0"/>
                <a:cs typeface="Times New Roman" panose="02020603050405020304" pitchFamily="18" charset="0"/>
              </a:rPr>
              <a:t>04</a:t>
            </a:r>
            <a:endParaRPr lang="ru-RU" sz="32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F821F3-DD0D-7605-D11A-C666DEA46BE7}"/>
              </a:ext>
            </a:extLst>
          </p:cNvPr>
          <p:cNvSpPr txBox="1"/>
          <p:nvPr/>
        </p:nvSpPr>
        <p:spPr>
          <a:xfrm>
            <a:off x="374650" y="4565100"/>
            <a:ext cx="755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22831"/>
                </a:solidFill>
                <a:latin typeface="Montserrat Medium" pitchFamily="2" charset="0"/>
                <a:cs typeface="Times New Roman" panose="02020603050405020304" pitchFamily="18" charset="0"/>
              </a:rPr>
              <a:t>06</a:t>
            </a:r>
            <a:endParaRPr lang="ru-RU" sz="32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FB4B26-699E-A1F2-9C7E-8E33D522C9F4}"/>
              </a:ext>
            </a:extLst>
          </p:cNvPr>
          <p:cNvSpPr txBox="1"/>
          <p:nvPr/>
        </p:nvSpPr>
        <p:spPr>
          <a:xfrm>
            <a:off x="374650" y="5470679"/>
            <a:ext cx="755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22831"/>
                </a:solidFill>
                <a:latin typeface="Montserrat Medium" pitchFamily="2" charset="0"/>
                <a:cs typeface="Times New Roman" panose="02020603050405020304" pitchFamily="18" charset="0"/>
              </a:rPr>
              <a:t>08</a:t>
            </a:r>
            <a:endParaRPr lang="ru-RU" sz="32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FF67DD-E0FF-367D-87DA-F85B013D9BA2}"/>
              </a:ext>
            </a:extLst>
          </p:cNvPr>
          <p:cNvSpPr txBox="1"/>
          <p:nvPr/>
        </p:nvSpPr>
        <p:spPr>
          <a:xfrm>
            <a:off x="374650" y="6376258"/>
            <a:ext cx="755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22831"/>
                </a:solidFill>
                <a:latin typeface="Montserrat Medium" pitchFamily="2" charset="0"/>
                <a:cs typeface="Times New Roman" panose="02020603050405020304" pitchFamily="18" charset="0"/>
              </a:rPr>
              <a:t>10</a:t>
            </a:r>
            <a:endParaRPr lang="ru-RU" sz="32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A12B59-24AD-032A-EF78-5B34CD5E6E17}"/>
              </a:ext>
            </a:extLst>
          </p:cNvPr>
          <p:cNvSpPr txBox="1"/>
          <p:nvPr/>
        </p:nvSpPr>
        <p:spPr>
          <a:xfrm>
            <a:off x="6935690" y="2753942"/>
            <a:ext cx="755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22831"/>
                </a:solidFill>
                <a:latin typeface="Montserrat Medium" pitchFamily="2" charset="0"/>
                <a:cs typeface="Times New Roman" panose="02020603050405020304" pitchFamily="18" charset="0"/>
              </a:rPr>
              <a:t>12</a:t>
            </a:r>
            <a:endParaRPr lang="ru-RU" sz="32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87513B-834C-C0F4-9354-40C90EB3D845}"/>
              </a:ext>
            </a:extLst>
          </p:cNvPr>
          <p:cNvSpPr txBox="1"/>
          <p:nvPr/>
        </p:nvSpPr>
        <p:spPr>
          <a:xfrm>
            <a:off x="6935690" y="3659521"/>
            <a:ext cx="755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22831"/>
                </a:solidFill>
                <a:latin typeface="Montserrat Medium" pitchFamily="2" charset="0"/>
                <a:cs typeface="Times New Roman" panose="02020603050405020304" pitchFamily="18" charset="0"/>
              </a:rPr>
              <a:t>14</a:t>
            </a:r>
            <a:endParaRPr lang="ru-RU" sz="32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6A6A5F-746E-FFFA-BF7C-6EE014EC60D6}"/>
              </a:ext>
            </a:extLst>
          </p:cNvPr>
          <p:cNvSpPr txBox="1"/>
          <p:nvPr/>
        </p:nvSpPr>
        <p:spPr>
          <a:xfrm>
            <a:off x="1314584" y="2784719"/>
            <a:ext cx="5079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222831"/>
                </a:solidFill>
                <a:latin typeface="Montserrat" pitchFamily="2" charset="0"/>
                <a:cs typeface="Times New Roman" panose="02020603050405020304" pitchFamily="18" charset="0"/>
              </a:rPr>
              <a:t>О компании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0BDBD5-0874-31A4-23D6-7DA73C87802C}"/>
              </a:ext>
            </a:extLst>
          </p:cNvPr>
          <p:cNvSpPr txBox="1"/>
          <p:nvPr/>
        </p:nvSpPr>
        <p:spPr>
          <a:xfrm>
            <a:off x="1314584" y="3690298"/>
            <a:ext cx="4775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222831"/>
                </a:solidFill>
                <a:latin typeface="Montserrat" pitchFamily="2" charset="0"/>
              </a:rPr>
              <a:t>Phantas</a:t>
            </a:r>
            <a:endParaRPr lang="ru-RU" sz="2800" dirty="0">
              <a:solidFill>
                <a:srgbClr val="222831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53A235-567E-726A-47FB-F7DD84A462C1}"/>
              </a:ext>
            </a:extLst>
          </p:cNvPr>
          <p:cNvSpPr txBox="1"/>
          <p:nvPr/>
        </p:nvSpPr>
        <p:spPr>
          <a:xfrm>
            <a:off x="1314584" y="4595877"/>
            <a:ext cx="1005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222831"/>
                </a:solidFill>
                <a:latin typeface="Montserrat" pitchFamily="2" charset="0"/>
              </a:rPr>
              <a:t>Scrubber 50</a:t>
            </a:r>
            <a:endParaRPr lang="ru-RU" sz="2800" dirty="0">
              <a:solidFill>
                <a:srgbClr val="222831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8B25C4-A9BE-535F-C224-AA4D5F73AE80}"/>
              </a:ext>
            </a:extLst>
          </p:cNvPr>
          <p:cNvSpPr txBox="1"/>
          <p:nvPr/>
        </p:nvSpPr>
        <p:spPr>
          <a:xfrm>
            <a:off x="1314584" y="5501456"/>
            <a:ext cx="1005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222831"/>
                </a:solidFill>
                <a:latin typeface="Montserrat" pitchFamily="2" charset="0"/>
              </a:rPr>
              <a:t>Scrubber 75</a:t>
            </a:r>
            <a:endParaRPr lang="ru-RU" sz="2800" dirty="0">
              <a:solidFill>
                <a:srgbClr val="222831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975F2E-253A-905E-D884-1463BBA2BD1E}"/>
              </a:ext>
            </a:extLst>
          </p:cNvPr>
          <p:cNvSpPr txBox="1"/>
          <p:nvPr/>
        </p:nvSpPr>
        <p:spPr>
          <a:xfrm>
            <a:off x="1314584" y="6407035"/>
            <a:ext cx="16164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222831"/>
                </a:solidFill>
                <a:latin typeface="Montserrat" pitchFamily="2" charset="0"/>
              </a:rPr>
              <a:t>Vacuum 40</a:t>
            </a:r>
            <a:endParaRPr lang="ru-RU" sz="2800" dirty="0">
              <a:solidFill>
                <a:srgbClr val="222831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5F3E9C-2993-DF2D-6291-7B6AEEE988D6}"/>
              </a:ext>
            </a:extLst>
          </p:cNvPr>
          <p:cNvSpPr txBox="1"/>
          <p:nvPr/>
        </p:nvSpPr>
        <p:spPr>
          <a:xfrm>
            <a:off x="7875624" y="2784719"/>
            <a:ext cx="1005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222831"/>
                </a:solidFill>
                <a:latin typeface="Montserrat" pitchFamily="2" charset="0"/>
              </a:rPr>
              <a:t>Beetle</a:t>
            </a:r>
            <a:endParaRPr lang="ru-RU" sz="2800" dirty="0">
              <a:solidFill>
                <a:srgbClr val="222831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4648CD-57C3-F35A-D277-CAC03A801888}"/>
              </a:ext>
            </a:extLst>
          </p:cNvPr>
          <p:cNvSpPr txBox="1"/>
          <p:nvPr/>
        </p:nvSpPr>
        <p:spPr>
          <a:xfrm>
            <a:off x="7875624" y="3690298"/>
            <a:ext cx="1005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222831"/>
                </a:solidFill>
                <a:latin typeface="Montserrat" pitchFamily="2" charset="0"/>
              </a:rPr>
              <a:t>Omnie</a:t>
            </a:r>
            <a:endParaRPr lang="ru-RU" sz="2800" dirty="0">
              <a:solidFill>
                <a:srgbClr val="222831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452446-AB21-95EA-7428-8B9D79ACB54C}"/>
              </a:ext>
            </a:extLst>
          </p:cNvPr>
          <p:cNvSpPr txBox="1"/>
          <p:nvPr/>
        </p:nvSpPr>
        <p:spPr>
          <a:xfrm>
            <a:off x="1060450" y="286921"/>
            <a:ext cx="315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latin typeface="Montserrat" pitchFamily="2" charset="0"/>
              </a:rPr>
              <a:t>Роботы-уборщики </a:t>
            </a:r>
            <a:r>
              <a:rPr lang="en-US" sz="16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8F3C0A-F18E-3D41-E832-DC1F0CB4B5E7}"/>
              </a:ext>
            </a:extLst>
          </p:cNvPr>
          <p:cNvSpPr txBox="1"/>
          <p:nvPr/>
        </p:nvSpPr>
        <p:spPr>
          <a:xfrm>
            <a:off x="6935690" y="4531391"/>
            <a:ext cx="755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22831"/>
                </a:solidFill>
                <a:latin typeface="Montserrat Medium" pitchFamily="2" charset="0"/>
                <a:cs typeface="Times New Roman" panose="02020603050405020304" pitchFamily="18" charset="0"/>
              </a:rPr>
              <a:t>16</a:t>
            </a:r>
            <a:endParaRPr lang="ru-RU" sz="32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F2CCF0-74A7-7CDB-7392-80F32BD32143}"/>
              </a:ext>
            </a:extLst>
          </p:cNvPr>
          <p:cNvSpPr txBox="1"/>
          <p:nvPr/>
        </p:nvSpPr>
        <p:spPr>
          <a:xfrm>
            <a:off x="7875624" y="4562168"/>
            <a:ext cx="1005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222831"/>
                </a:solidFill>
                <a:latin typeface="Montserrat" pitchFamily="2" charset="0"/>
              </a:rPr>
              <a:t>Мобильный резервуар для воды</a:t>
            </a:r>
            <a:endParaRPr lang="ru-RU" sz="2800" dirty="0">
              <a:solidFill>
                <a:srgbClr val="222831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984748-E498-2FA8-A10E-370B6E98A97D}"/>
              </a:ext>
            </a:extLst>
          </p:cNvPr>
          <p:cNvSpPr txBox="1"/>
          <p:nvPr/>
        </p:nvSpPr>
        <p:spPr>
          <a:xfrm>
            <a:off x="6935690" y="5403261"/>
            <a:ext cx="755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22831"/>
                </a:solidFill>
                <a:latin typeface="Montserrat Medium" pitchFamily="2" charset="0"/>
                <a:cs typeface="Times New Roman" panose="02020603050405020304" pitchFamily="18" charset="0"/>
              </a:rPr>
              <a:t>17</a:t>
            </a:r>
            <a:endParaRPr lang="ru-RU" sz="32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7E0A00-42DF-8007-9E86-7ABE0E3AFBE8}"/>
              </a:ext>
            </a:extLst>
          </p:cNvPr>
          <p:cNvSpPr txBox="1"/>
          <p:nvPr/>
        </p:nvSpPr>
        <p:spPr>
          <a:xfrm>
            <a:off x="7875624" y="5434038"/>
            <a:ext cx="1005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222831"/>
                </a:solidFill>
                <a:latin typeface="Montserrat" pitchFamily="2" charset="0"/>
              </a:rPr>
              <a:t>Мобильное приложение</a:t>
            </a:r>
            <a:endParaRPr lang="ru-RU" sz="2800" dirty="0">
              <a:solidFill>
                <a:srgbClr val="222831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hlinkClick r:id="rId3" action="ppaction://hlinksldjump"/>
            <a:extLst>
              <a:ext uri="{FF2B5EF4-FFF2-40B4-BE49-F238E27FC236}">
                <a16:creationId xmlns:a16="http://schemas.microsoft.com/office/drawing/2014/main" id="{E0BE1FB2-0941-6E05-63D8-3775A950CF5E}"/>
              </a:ext>
            </a:extLst>
          </p:cNvPr>
          <p:cNvSpPr/>
          <p:nvPr/>
        </p:nvSpPr>
        <p:spPr>
          <a:xfrm>
            <a:off x="1314584" y="2784719"/>
            <a:ext cx="26414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22831"/>
              </a:solidFill>
            </a:endParaRPr>
          </a:p>
        </p:txBody>
      </p:sp>
      <p:sp>
        <p:nvSpPr>
          <p:cNvPr id="3" name="Прямоугольник 2">
            <a:hlinkClick r:id="rId4" action="ppaction://hlinksldjump"/>
            <a:extLst>
              <a:ext uri="{FF2B5EF4-FFF2-40B4-BE49-F238E27FC236}">
                <a16:creationId xmlns:a16="http://schemas.microsoft.com/office/drawing/2014/main" id="{3134C143-CA76-7B93-B095-F8F70B9E5DDD}"/>
              </a:ext>
            </a:extLst>
          </p:cNvPr>
          <p:cNvSpPr/>
          <p:nvPr/>
        </p:nvSpPr>
        <p:spPr>
          <a:xfrm>
            <a:off x="1330627" y="3699119"/>
            <a:ext cx="16348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22831"/>
              </a:solidFill>
            </a:endParaRPr>
          </a:p>
        </p:txBody>
      </p:sp>
      <p:sp>
        <p:nvSpPr>
          <p:cNvPr id="4" name="Прямоугольник 3">
            <a:hlinkClick r:id="rId5" action="ppaction://hlinksldjump"/>
            <a:extLst>
              <a:ext uri="{FF2B5EF4-FFF2-40B4-BE49-F238E27FC236}">
                <a16:creationId xmlns:a16="http://schemas.microsoft.com/office/drawing/2014/main" id="{B99E2A21-1FEB-5311-0960-0B5548B14A0E}"/>
              </a:ext>
            </a:extLst>
          </p:cNvPr>
          <p:cNvSpPr/>
          <p:nvPr/>
        </p:nvSpPr>
        <p:spPr>
          <a:xfrm>
            <a:off x="1330627" y="4597476"/>
            <a:ext cx="23206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22831"/>
              </a:solidFill>
            </a:endParaRPr>
          </a:p>
        </p:txBody>
      </p:sp>
      <p:sp>
        <p:nvSpPr>
          <p:cNvPr id="6" name="Прямоугольник 5">
            <a:hlinkClick r:id="rId6" action="ppaction://hlinksldjump"/>
            <a:extLst>
              <a:ext uri="{FF2B5EF4-FFF2-40B4-BE49-F238E27FC236}">
                <a16:creationId xmlns:a16="http://schemas.microsoft.com/office/drawing/2014/main" id="{C0E2DC94-B0BC-80B4-FB41-BA17A722BD81}"/>
              </a:ext>
            </a:extLst>
          </p:cNvPr>
          <p:cNvSpPr/>
          <p:nvPr/>
        </p:nvSpPr>
        <p:spPr>
          <a:xfrm>
            <a:off x="1330627" y="5511876"/>
            <a:ext cx="23206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22831"/>
              </a:solidFill>
            </a:endParaRPr>
          </a:p>
        </p:txBody>
      </p:sp>
      <p:sp>
        <p:nvSpPr>
          <p:cNvPr id="7" name="Прямоугольник 6">
            <a:hlinkClick r:id="rId7" action="ppaction://hlinksldjump"/>
            <a:extLst>
              <a:ext uri="{FF2B5EF4-FFF2-40B4-BE49-F238E27FC236}">
                <a16:creationId xmlns:a16="http://schemas.microsoft.com/office/drawing/2014/main" id="{6BD674DE-9D63-748B-54B6-BD17EFC54B49}"/>
              </a:ext>
            </a:extLst>
          </p:cNvPr>
          <p:cNvSpPr/>
          <p:nvPr/>
        </p:nvSpPr>
        <p:spPr>
          <a:xfrm>
            <a:off x="1330627" y="6394191"/>
            <a:ext cx="23206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22831"/>
              </a:solidFill>
            </a:endParaRPr>
          </a:p>
        </p:txBody>
      </p:sp>
      <p:sp>
        <p:nvSpPr>
          <p:cNvPr id="10" name="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187F70AC-1598-4C84-8A40-8B88CD7F8A20}"/>
              </a:ext>
            </a:extLst>
          </p:cNvPr>
          <p:cNvSpPr/>
          <p:nvPr/>
        </p:nvSpPr>
        <p:spPr>
          <a:xfrm>
            <a:off x="7891849" y="2784717"/>
            <a:ext cx="132200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22831"/>
              </a:solidFill>
            </a:endParaRPr>
          </a:p>
        </p:txBody>
      </p:sp>
      <p:sp>
        <p:nvSpPr>
          <p:cNvPr id="12" name="Прямоугольник 11">
            <a:hlinkClick r:id="rId9" action="ppaction://hlinksldjump"/>
            <a:extLst>
              <a:ext uri="{FF2B5EF4-FFF2-40B4-BE49-F238E27FC236}">
                <a16:creationId xmlns:a16="http://schemas.microsoft.com/office/drawing/2014/main" id="{9A01EC59-EA05-5DB2-6C6C-741AB7873AD6}"/>
              </a:ext>
            </a:extLst>
          </p:cNvPr>
          <p:cNvSpPr/>
          <p:nvPr/>
        </p:nvSpPr>
        <p:spPr>
          <a:xfrm>
            <a:off x="7891849" y="3699117"/>
            <a:ext cx="132200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22831"/>
              </a:solidFill>
            </a:endParaRPr>
          </a:p>
        </p:txBody>
      </p:sp>
      <p:sp>
        <p:nvSpPr>
          <p:cNvPr id="14" name="Прямоугольник 13">
            <a:hlinkClick r:id="rId10" action="ppaction://hlinksldjump"/>
            <a:extLst>
              <a:ext uri="{FF2B5EF4-FFF2-40B4-BE49-F238E27FC236}">
                <a16:creationId xmlns:a16="http://schemas.microsoft.com/office/drawing/2014/main" id="{15769067-15E5-B3BD-75CC-43955B1BBB18}"/>
              </a:ext>
            </a:extLst>
          </p:cNvPr>
          <p:cNvSpPr/>
          <p:nvPr/>
        </p:nvSpPr>
        <p:spPr>
          <a:xfrm>
            <a:off x="7891848" y="4549349"/>
            <a:ext cx="635120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22831"/>
              </a:solidFill>
            </a:endParaRPr>
          </a:p>
        </p:txBody>
      </p:sp>
      <p:sp>
        <p:nvSpPr>
          <p:cNvPr id="23" name="Прямоугольник 22">
            <a:hlinkClick r:id="rId11" action="ppaction://hlinksldjump"/>
            <a:extLst>
              <a:ext uri="{FF2B5EF4-FFF2-40B4-BE49-F238E27FC236}">
                <a16:creationId xmlns:a16="http://schemas.microsoft.com/office/drawing/2014/main" id="{ED1482C3-0458-32ED-FFEB-8A81CE7604EF}"/>
              </a:ext>
            </a:extLst>
          </p:cNvPr>
          <p:cNvSpPr/>
          <p:nvPr/>
        </p:nvSpPr>
        <p:spPr>
          <a:xfrm>
            <a:off x="7875805" y="5447707"/>
            <a:ext cx="476704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228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92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652D8-1D1E-D90C-ADD8-33D0E09C1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14717A4E-A1D4-A20E-C8C0-AE1E47792113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A73859-34ED-CE56-0DEF-6142BA3E1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820A22-4129-AAAE-0032-EED669FB58E8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40B7C2-FF40-374C-FC5C-018B6F996900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03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18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93639-A13C-8BF2-0C47-5E872AB06491}"/>
              </a:ext>
            </a:extLst>
          </p:cNvPr>
          <p:cNvSpPr txBox="1"/>
          <p:nvPr/>
        </p:nvSpPr>
        <p:spPr>
          <a:xfrm>
            <a:off x="374650" y="1235075"/>
            <a:ext cx="730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222831"/>
                </a:solidFill>
                <a:latin typeface="Montserrat Medium" pitchFamily="2" charset="0"/>
              </a:rPr>
              <a:t>О компании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332DB9-1D10-CC0F-70F4-7B5CDD89F545}"/>
              </a:ext>
            </a:extLst>
          </p:cNvPr>
          <p:cNvSpPr txBox="1"/>
          <p:nvPr/>
        </p:nvSpPr>
        <p:spPr>
          <a:xfrm>
            <a:off x="406864" y="3063875"/>
            <a:ext cx="10178586" cy="5628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3600"/>
              </a:spcAft>
              <a:buClr>
                <a:srgbClr val="00ADB5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r>
              <a:rPr lang="ru-RU" sz="2800" dirty="0">
                <a:solidFill>
                  <a:srgbClr val="222831"/>
                </a:solidFill>
                <a:latin typeface="Montserrat" pitchFamily="2" charset="0"/>
              </a:rPr>
              <a:t> предлагает интеллектуальные автономные решения для уборки, доступные более чем в 70 странах.</a:t>
            </a:r>
          </a:p>
          <a:p>
            <a:pPr marL="457200" indent="-457200">
              <a:lnSpc>
                <a:spcPct val="120000"/>
              </a:lnSpc>
              <a:spcAft>
                <a:spcPts val="3600"/>
              </a:spcAft>
              <a:buClr>
                <a:srgbClr val="00ADB5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222831"/>
                </a:solidFill>
                <a:latin typeface="Montserrat" pitchFamily="2" charset="0"/>
              </a:rPr>
              <a:t>В портфель продуктов </a:t>
            </a:r>
            <a:r>
              <a:rPr lang="ru-RU" sz="28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r>
              <a:rPr lang="ru-RU" sz="2800" dirty="0">
                <a:solidFill>
                  <a:srgbClr val="222831"/>
                </a:solidFill>
                <a:latin typeface="Montserrat" pitchFamily="2" charset="0"/>
              </a:rPr>
              <a:t> входят роботы-уборщики, док-станции, облачные платформы </a:t>
            </a:r>
            <a:br>
              <a:rPr lang="ru-RU" sz="2800" dirty="0">
                <a:solidFill>
                  <a:srgbClr val="222831"/>
                </a:solidFill>
                <a:latin typeface="Montserrat" pitchFamily="2" charset="0"/>
              </a:rPr>
            </a:br>
            <a:r>
              <a:rPr lang="ru-RU" sz="2800" dirty="0">
                <a:solidFill>
                  <a:srgbClr val="222831"/>
                </a:solidFill>
                <a:latin typeface="Montserrat" pitchFamily="2" charset="0"/>
              </a:rPr>
              <a:t>и программное обеспечение.</a:t>
            </a:r>
          </a:p>
          <a:p>
            <a:pPr marL="457200" indent="-457200">
              <a:lnSpc>
                <a:spcPct val="120000"/>
              </a:lnSpc>
              <a:spcAft>
                <a:spcPts val="3600"/>
              </a:spcAft>
              <a:buClr>
                <a:srgbClr val="00ADB5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222831"/>
                </a:solidFill>
                <a:latin typeface="Montserrat" pitchFamily="2" charset="0"/>
              </a:rPr>
              <a:t>Роботы </a:t>
            </a:r>
            <a:r>
              <a:rPr lang="en-US" sz="28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r>
              <a:rPr lang="ru-RU" sz="2800" dirty="0">
                <a:solidFill>
                  <a:srgbClr val="222831"/>
                </a:solidFill>
                <a:latin typeface="Montserrat" pitchFamily="2" charset="0"/>
              </a:rPr>
              <a:t> созданы для безопасного взаимодействия с людьми, делая их работу точнее, эффективнее и комфортнее.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24A4DF-4D85-D1BB-2015-C1C45EB04F8E}"/>
              </a:ext>
            </a:extLst>
          </p:cNvPr>
          <p:cNvSpPr txBox="1"/>
          <p:nvPr/>
        </p:nvSpPr>
        <p:spPr>
          <a:xfrm>
            <a:off x="1060450" y="286921"/>
            <a:ext cx="315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latin typeface="Montserrat" pitchFamily="2" charset="0"/>
              </a:rPr>
              <a:t>Роботы-уборщики </a:t>
            </a:r>
            <a:r>
              <a:rPr lang="en-US" sz="16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C63A4D6-9064-09F1-7019-1A6ACB77B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137" y="2208589"/>
            <a:ext cx="10002963" cy="689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13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5D666-4A58-44DB-4DAD-C8F200B1B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CB05BF7A-70FB-778B-418A-C47CD277D9C7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95EFC1-CE88-F31D-3568-ECBC8CD8B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322C27-DA93-CD85-7338-71E877B09699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114400-394D-8340-0211-47C559C473B2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04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18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9E139E-4C3A-3D57-25DF-85EB7FC8D9C4}"/>
              </a:ext>
            </a:extLst>
          </p:cNvPr>
          <p:cNvSpPr txBox="1"/>
          <p:nvPr/>
        </p:nvSpPr>
        <p:spPr>
          <a:xfrm>
            <a:off x="374650" y="1235075"/>
            <a:ext cx="730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222831"/>
                </a:solidFill>
                <a:latin typeface="Montserrat Medium" pitchFamily="2" charset="0"/>
              </a:rPr>
              <a:t>Phantas</a:t>
            </a:r>
            <a:endParaRPr lang="ru-RU" sz="40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AA705F-DBB6-39E6-DE77-6DC4FFEA13A3}"/>
              </a:ext>
            </a:extLst>
          </p:cNvPr>
          <p:cNvSpPr txBox="1"/>
          <p:nvPr/>
        </p:nvSpPr>
        <p:spPr>
          <a:xfrm>
            <a:off x="1060450" y="286921"/>
            <a:ext cx="315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latin typeface="Montserrat" pitchFamily="2" charset="0"/>
              </a:rPr>
              <a:t>Роботы-уборщики </a:t>
            </a:r>
            <a:r>
              <a:rPr lang="en-US" sz="16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E01A86-0B21-C5BD-8E0E-93890B9BA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742" y="1266610"/>
            <a:ext cx="5302465" cy="53024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5ED0A3-2124-160E-4D6D-458C8C5C8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1"/>
          <a:stretch/>
        </p:blipFill>
        <p:spPr>
          <a:xfrm>
            <a:off x="410830" y="7710748"/>
            <a:ext cx="4065375" cy="2812935"/>
          </a:xfrm>
          <a:prstGeom prst="roundRect">
            <a:avLst>
              <a:gd name="adj" fmla="val 7235"/>
            </a:avLst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0B8B1E-0ADA-AB45-EEBF-B9D6E1D5A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46" y="7710748"/>
            <a:ext cx="4065374" cy="2812935"/>
          </a:xfrm>
          <a:prstGeom prst="roundRect">
            <a:avLst>
              <a:gd name="adj" fmla="val 7843"/>
            </a:avLst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2FEE5F-C0B2-EC03-C8B3-86F00D6C6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5"/>
          <a:stretch/>
        </p:blipFill>
        <p:spPr>
          <a:xfrm>
            <a:off x="10579661" y="7710747"/>
            <a:ext cx="4065374" cy="2812937"/>
          </a:xfrm>
          <a:prstGeom prst="roundRect">
            <a:avLst>
              <a:gd name="adj" fmla="val 7198"/>
            </a:avLst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BE329D4-D82C-B208-8B96-765A76F82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3"/>
          <a:stretch/>
        </p:blipFill>
        <p:spPr>
          <a:xfrm>
            <a:off x="15690850" y="7711415"/>
            <a:ext cx="4065374" cy="2811600"/>
          </a:xfrm>
          <a:prstGeom prst="roundRect">
            <a:avLst>
              <a:gd name="adj" fmla="val 7393"/>
            </a:avLst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847E06-DCA1-3201-FCD0-121E4F0BD74C}"/>
              </a:ext>
            </a:extLst>
          </p:cNvPr>
          <p:cNvSpPr txBox="1"/>
          <p:nvPr/>
        </p:nvSpPr>
        <p:spPr>
          <a:xfrm>
            <a:off x="406864" y="7102475"/>
            <a:ext cx="2786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Кафе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626154-CD92-294D-C2A5-A872026F6D86}"/>
              </a:ext>
            </a:extLst>
          </p:cNvPr>
          <p:cNvSpPr txBox="1"/>
          <p:nvPr/>
        </p:nvSpPr>
        <p:spPr>
          <a:xfrm>
            <a:off x="5495246" y="7102475"/>
            <a:ext cx="2786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Больницы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EB67B7-EE8A-7CFB-6A65-6A5862FB892A}"/>
              </a:ext>
            </a:extLst>
          </p:cNvPr>
          <p:cNvSpPr txBox="1"/>
          <p:nvPr/>
        </p:nvSpPr>
        <p:spPr>
          <a:xfrm>
            <a:off x="10579661" y="7102475"/>
            <a:ext cx="2786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Магазины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191DCD-1982-697C-8C0F-D3041F5B977F}"/>
              </a:ext>
            </a:extLst>
          </p:cNvPr>
          <p:cNvSpPr txBox="1"/>
          <p:nvPr/>
        </p:nvSpPr>
        <p:spPr>
          <a:xfrm>
            <a:off x="15690850" y="7102475"/>
            <a:ext cx="2786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Офисы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AC7372E9-DF3C-040A-C1DD-6DF49DC0EF27}"/>
              </a:ext>
            </a:extLst>
          </p:cNvPr>
          <p:cNvGrpSpPr/>
          <p:nvPr/>
        </p:nvGrpSpPr>
        <p:grpSpPr>
          <a:xfrm>
            <a:off x="527050" y="2724514"/>
            <a:ext cx="13030200" cy="2553626"/>
            <a:chOff x="527050" y="2724514"/>
            <a:chExt cx="13030200" cy="2553626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3EACDCEB-0329-C4AD-7C4D-F79D4BC7BAE1}"/>
                </a:ext>
              </a:extLst>
            </p:cNvPr>
            <p:cNvGrpSpPr/>
            <p:nvPr/>
          </p:nvGrpSpPr>
          <p:grpSpPr>
            <a:xfrm>
              <a:off x="527050" y="2724514"/>
              <a:ext cx="10748646" cy="500715"/>
              <a:chOff x="527050" y="2724514"/>
              <a:chExt cx="10748646" cy="500715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1633E764-2256-5E1B-9587-B68F03C50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2724514"/>
                <a:ext cx="432000" cy="4320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F53F9C-2293-39EF-1CE9-88C41A22DE1F}"/>
                  </a:ext>
                </a:extLst>
              </p:cNvPr>
              <p:cNvSpPr txBox="1"/>
              <p:nvPr/>
            </p:nvSpPr>
            <p:spPr>
              <a:xfrm>
                <a:off x="1217296" y="2724514"/>
                <a:ext cx="10058400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4 в 1 для идеальной чистоты</a:t>
                </a:r>
              </a:p>
            </p:txBody>
          </p: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4F0658B5-EBAD-9738-8D8E-D2DA58596E02}"/>
                </a:ext>
              </a:extLst>
            </p:cNvPr>
            <p:cNvGrpSpPr/>
            <p:nvPr/>
          </p:nvGrpSpPr>
          <p:grpSpPr>
            <a:xfrm>
              <a:off x="527050" y="3421834"/>
              <a:ext cx="10748646" cy="500715"/>
              <a:chOff x="527050" y="3421834"/>
              <a:chExt cx="10748646" cy="50071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ADF12A8-3E93-0898-14E8-52DFE6CAEAC7}"/>
                  </a:ext>
                </a:extLst>
              </p:cNvPr>
              <p:cNvSpPr txBox="1"/>
              <p:nvPr/>
            </p:nvSpPr>
            <p:spPr>
              <a:xfrm>
                <a:off x="1217296" y="3421834"/>
                <a:ext cx="10058400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Работает с разными типами напольных покрытий</a:t>
                </a:r>
              </a:p>
            </p:txBody>
          </p:sp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3B4AB70-1A53-9CAF-D31E-211A8838D7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3421834"/>
                <a:ext cx="432000" cy="432000"/>
              </a:xfrm>
              <a:prstGeom prst="rect">
                <a:avLst/>
              </a:prstGeom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08422C61-CC18-C1EA-3D8E-D297C29D28EE}"/>
                </a:ext>
              </a:extLst>
            </p:cNvPr>
            <p:cNvGrpSpPr/>
            <p:nvPr/>
          </p:nvGrpSpPr>
          <p:grpSpPr>
            <a:xfrm>
              <a:off x="527050" y="4119154"/>
              <a:ext cx="12602091" cy="500715"/>
              <a:chOff x="527050" y="4119154"/>
              <a:chExt cx="12602091" cy="500715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F3F1818E-0152-A388-30B5-922A50B06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4119154"/>
                <a:ext cx="432000" cy="4320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815E8A2-CDC2-A2F4-3A59-577DC84EF611}"/>
                  </a:ext>
                </a:extLst>
              </p:cNvPr>
              <p:cNvSpPr txBox="1"/>
              <p:nvPr/>
            </p:nvSpPr>
            <p:spPr>
              <a:xfrm>
                <a:off x="1217296" y="4119154"/>
                <a:ext cx="11911845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Эффективно очищает труднодоступные места, работая вплотную к краю</a:t>
                </a:r>
              </a:p>
            </p:txBody>
          </p: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99B6DDD9-14D0-651B-43C3-9456089D83E7}"/>
                </a:ext>
              </a:extLst>
            </p:cNvPr>
            <p:cNvGrpSpPr/>
            <p:nvPr/>
          </p:nvGrpSpPr>
          <p:grpSpPr>
            <a:xfrm>
              <a:off x="527050" y="4816475"/>
              <a:ext cx="13030200" cy="461665"/>
              <a:chOff x="527050" y="4816475"/>
              <a:chExt cx="13030200" cy="461665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F5DD066F-D877-B3D4-DE01-98E7CB334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4816475"/>
                <a:ext cx="432000" cy="43200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8D8E22B-59A8-A927-3349-4435445E4E8C}"/>
                  </a:ext>
                </a:extLst>
              </p:cNvPr>
              <p:cNvSpPr txBox="1"/>
              <p:nvPr/>
            </p:nvSpPr>
            <p:spPr>
              <a:xfrm>
                <a:off x="1217296" y="4816475"/>
                <a:ext cx="1233995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Эффективно обнаруживает и устраняет точечные загрязнения</a:t>
                </a:r>
                <a:endParaRPr lang="ru-RU" sz="2400" dirty="0">
                  <a:solidFill>
                    <a:srgbClr val="22283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328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EC4CB-F8C1-041E-76A4-5BBD61F92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D774B5EB-EB85-A15A-F98E-1BC61C507331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4BF4BF-EFBE-D2CB-A544-FF055D99D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6EECBC-BBB3-A057-FA30-F4AFC2C559FF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0A8AA-A149-9625-9BCD-8DEBAA4124E1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0</a:t>
            </a:r>
            <a:r>
              <a:rPr lang="en-US" sz="16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5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18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CB0822-3A8E-AE26-0EC3-81B0FD916B42}"/>
              </a:ext>
            </a:extLst>
          </p:cNvPr>
          <p:cNvSpPr txBox="1"/>
          <p:nvPr/>
        </p:nvSpPr>
        <p:spPr>
          <a:xfrm>
            <a:off x="374650" y="1235075"/>
            <a:ext cx="730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222831"/>
                </a:solidFill>
                <a:latin typeface="Montserrat Medium" pitchFamily="2" charset="0"/>
              </a:rPr>
              <a:t>Phantas</a:t>
            </a:r>
            <a:endParaRPr lang="ru-RU" sz="40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A98B6-581D-5329-DBBC-739609D28F55}"/>
              </a:ext>
            </a:extLst>
          </p:cNvPr>
          <p:cNvSpPr txBox="1"/>
          <p:nvPr/>
        </p:nvSpPr>
        <p:spPr>
          <a:xfrm>
            <a:off x="1060450" y="286921"/>
            <a:ext cx="315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latin typeface="Montserrat" pitchFamily="2" charset="0"/>
              </a:rPr>
              <a:t>Роботы-уборщики </a:t>
            </a:r>
            <a:r>
              <a:rPr lang="en-US" sz="16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9B9D226-B1F9-3BE7-41FF-58F372A8D641}"/>
              </a:ext>
            </a:extLst>
          </p:cNvPr>
          <p:cNvSpPr/>
          <p:nvPr/>
        </p:nvSpPr>
        <p:spPr>
          <a:xfrm>
            <a:off x="12430780" y="2227703"/>
            <a:ext cx="2057400" cy="577491"/>
          </a:xfrm>
          <a:prstGeom prst="roundRect">
            <a:avLst>
              <a:gd name="adj" fmla="val 50000"/>
            </a:avLst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itchFamily="2" charset="0"/>
              </a:rPr>
              <a:t>CD-04</a:t>
            </a:r>
            <a:endParaRPr lang="ru-RU" sz="2000" dirty="0">
              <a:solidFill>
                <a:schemeClr val="bg1"/>
              </a:solidFill>
              <a:latin typeface="Montserrat Medium" pitchFamily="2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41C000E3-453E-F52E-1D81-5770C78F94AD}"/>
              </a:ext>
            </a:extLst>
          </p:cNvPr>
          <p:cNvSpPr/>
          <p:nvPr/>
        </p:nvSpPr>
        <p:spPr>
          <a:xfrm>
            <a:off x="16635798" y="2227703"/>
            <a:ext cx="2057400" cy="577491"/>
          </a:xfrm>
          <a:prstGeom prst="roundRect">
            <a:avLst>
              <a:gd name="adj" fmla="val 50000"/>
            </a:avLst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itchFamily="2" charset="0"/>
              </a:rPr>
              <a:t>WS-03-S</a:t>
            </a:r>
            <a:endParaRPr lang="ru-RU" sz="2000" dirty="0">
              <a:solidFill>
                <a:schemeClr val="bg1"/>
              </a:solidFill>
              <a:latin typeface="Montserrat Medium" pitchFamily="2" charset="0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E8591C71-7498-7A11-3D46-4E4C1703553A}"/>
              </a:ext>
            </a:extLst>
          </p:cNvPr>
          <p:cNvSpPr txBox="1">
            <a:spLocks/>
          </p:cNvSpPr>
          <p:nvPr/>
        </p:nvSpPr>
        <p:spPr>
          <a:xfrm>
            <a:off x="11687317" y="5468518"/>
            <a:ext cx="3738930" cy="577491"/>
          </a:xfrm>
          <a:prstGeom prst="rect">
            <a:avLst/>
          </a:prstGeom>
        </p:spPr>
        <p:txBody>
          <a:bodyPr vert="horz" lIns="150781" tIns="75390" rIns="150781" bIns="753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Зарядная станция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4A5408A0-EA9B-BB97-31EE-60953EBD0DBE}"/>
              </a:ext>
            </a:extLst>
          </p:cNvPr>
          <p:cNvSpPr txBox="1">
            <a:spLocks/>
          </p:cNvSpPr>
          <p:nvPr/>
        </p:nvSpPr>
        <p:spPr>
          <a:xfrm>
            <a:off x="15776122" y="5468518"/>
            <a:ext cx="3738930" cy="577491"/>
          </a:xfrm>
          <a:prstGeom prst="rect">
            <a:avLst/>
          </a:prstGeom>
        </p:spPr>
        <p:txBody>
          <a:bodyPr vert="horz" lIns="150781" tIns="75390" rIns="150781" bIns="753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Рабочая станция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9AE4F2CA-6A7F-82AF-FFE2-F2D26E39C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02043"/>
              </p:ext>
            </p:extLst>
          </p:nvPr>
        </p:nvGraphicFramePr>
        <p:xfrm>
          <a:off x="374650" y="2227703"/>
          <a:ext cx="11051698" cy="86847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80992">
                  <a:extLst>
                    <a:ext uri="{9D8B030D-6E8A-4147-A177-3AD203B41FA5}">
                      <a16:colId xmlns:a16="http://schemas.microsoft.com/office/drawing/2014/main" val="164113215"/>
                    </a:ext>
                  </a:extLst>
                </a:gridCol>
                <a:gridCol w="954945">
                  <a:extLst>
                    <a:ext uri="{9D8B030D-6E8A-4147-A177-3AD203B41FA5}">
                      <a16:colId xmlns:a16="http://schemas.microsoft.com/office/drawing/2014/main" val="3736589483"/>
                    </a:ext>
                  </a:extLst>
                </a:gridCol>
                <a:gridCol w="4815761">
                  <a:extLst>
                    <a:ext uri="{9D8B030D-6E8A-4147-A177-3AD203B41FA5}">
                      <a16:colId xmlns:a16="http://schemas.microsoft.com/office/drawing/2014/main" val="3012989371"/>
                    </a:ext>
                  </a:extLst>
                </a:gridCol>
              </a:tblGrid>
              <a:tr h="690487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Характеристики</a:t>
                      </a:r>
                      <a:endParaRPr lang="ru-RU" sz="1600" b="1" i="0" dirty="0">
                        <a:solidFill>
                          <a:srgbClr val="222831"/>
                        </a:solidFill>
                        <a:latin typeface="Montserrat SemiBold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i="0" dirty="0"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057477"/>
                  </a:ext>
                </a:extLst>
              </a:tr>
              <a:tr h="863110">
                <a:tc gridSpan="2"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Тип уборки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Влажная уборка, сбор мелкого сухого мусора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761475"/>
                  </a:ext>
                </a:extLst>
              </a:tr>
              <a:tr h="517865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Размеры (</a:t>
                      </a:r>
                      <a:r>
                        <a:rPr lang="ru-RU" sz="16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ДхШхВ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)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540x440x617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357630"/>
                  </a:ext>
                </a:extLst>
              </a:tr>
              <a:tr h="517865"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Ширина очистки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Подметание/Пылесос – 410; Мойка – 330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214463"/>
                  </a:ext>
                </a:extLst>
              </a:tr>
              <a:tr h="863110"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Теоретическая производительность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</a:t>
                      </a:r>
                      <a:r>
                        <a:rPr lang="en-US" sz="1600" b="0" i="0" kern="1200" baseline="300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</a:t>
                      </a:r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/ч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Уборка пыли/Пылесос – 1180;</a:t>
                      </a:r>
                    </a:p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Мойка – 950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79120"/>
                  </a:ext>
                </a:extLst>
              </a:tr>
              <a:tr h="492378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Объем бака для чистой воды/ грязной воды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л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11.5/10.5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333607"/>
                  </a:ext>
                </a:extLst>
              </a:tr>
              <a:tr h="492378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Емкость бака для мусора/для сбора пыли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л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0,7/6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461109"/>
                  </a:ext>
                </a:extLst>
              </a:tr>
              <a:tr h="492378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Максимальная скорость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м/с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0.8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079278"/>
                  </a:ext>
                </a:extLst>
              </a:tr>
              <a:tr h="517865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Минимальное расстояние от стены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760106"/>
                  </a:ext>
                </a:extLst>
              </a:tr>
              <a:tr h="517865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Минимальная проходимая ширина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600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316019"/>
                  </a:ext>
                </a:extLst>
              </a:tr>
              <a:tr h="517865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Угол подъема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8°</a:t>
                      </a: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043001"/>
                  </a:ext>
                </a:extLst>
              </a:tr>
              <a:tr h="820630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Время работы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ч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Подметание – 14; Пылесос – 4; Мойка – 4.5; Уборка пыли – 10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236923"/>
                  </a:ext>
                </a:extLst>
              </a:tr>
              <a:tr h="517865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Время зарядки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ч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504871"/>
                  </a:ext>
                </a:extLst>
              </a:tr>
              <a:tr h="863110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Датчики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Лидар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, 3</a:t>
                      </a:r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D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 камера глубины, </a:t>
                      </a:r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RGB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-камера, датчик падения, датчик столкновения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428559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01CC88EE-BE41-BA71-0941-B78DA97EB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140719"/>
              </p:ext>
            </p:extLst>
          </p:nvPr>
        </p:nvGraphicFramePr>
        <p:xfrm>
          <a:off x="11855008" y="6352542"/>
          <a:ext cx="7842228" cy="45599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11418">
                  <a:extLst>
                    <a:ext uri="{9D8B030D-6E8A-4147-A177-3AD203B41FA5}">
                      <a16:colId xmlns:a16="http://schemas.microsoft.com/office/drawing/2014/main" val="2449164727"/>
                    </a:ext>
                  </a:extLst>
                </a:gridCol>
                <a:gridCol w="800598">
                  <a:extLst>
                    <a:ext uri="{9D8B030D-6E8A-4147-A177-3AD203B41FA5}">
                      <a16:colId xmlns:a16="http://schemas.microsoft.com/office/drawing/2014/main" val="2606534401"/>
                    </a:ext>
                  </a:extLst>
                </a:gridCol>
                <a:gridCol w="1837738">
                  <a:extLst>
                    <a:ext uri="{9D8B030D-6E8A-4147-A177-3AD203B41FA5}">
                      <a16:colId xmlns:a16="http://schemas.microsoft.com/office/drawing/2014/main" val="1729983015"/>
                    </a:ext>
                  </a:extLst>
                </a:gridCol>
                <a:gridCol w="2092474">
                  <a:extLst>
                    <a:ext uri="{9D8B030D-6E8A-4147-A177-3AD203B41FA5}">
                      <a16:colId xmlns:a16="http://schemas.microsoft.com/office/drawing/2014/main" val="3162726683"/>
                    </a:ext>
                  </a:extLst>
                </a:gridCol>
              </a:tblGrid>
              <a:tr h="456199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Название</a:t>
                      </a:r>
                      <a:endParaRPr lang="ru-RU" sz="1600" b="1" i="0" dirty="0">
                        <a:solidFill>
                          <a:srgbClr val="222831"/>
                        </a:solidFill>
                        <a:latin typeface="Montserrat SemiBold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b="1" i="0" dirty="0">
                        <a:solidFill>
                          <a:srgbClr val="222831"/>
                        </a:solidFill>
                        <a:latin typeface="Montserrat SemiBold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CD-04</a:t>
                      </a:r>
                      <a:endParaRPr lang="ru-RU" sz="1600" b="1" i="0" dirty="0">
                        <a:solidFill>
                          <a:srgbClr val="222831"/>
                        </a:solidFill>
                        <a:latin typeface="Montserrat SemiBold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kern="120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WS-03-S</a:t>
                      </a:r>
                      <a:endParaRPr lang="ru-RU" sz="1600" b="1" i="0" kern="1200" dirty="0">
                        <a:solidFill>
                          <a:srgbClr val="222831"/>
                        </a:solidFill>
                        <a:latin typeface="Montserrat SemiBold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278714"/>
                  </a:ext>
                </a:extLst>
              </a:tr>
              <a:tr h="456199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Размеры (</a:t>
                      </a:r>
                      <a:r>
                        <a:rPr lang="ru-RU" sz="16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ДхШхВ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)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345x195x689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510х558х702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3189485"/>
                  </a:ext>
                </a:extLst>
              </a:tr>
              <a:tr h="456199"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Вес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кг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9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23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672890"/>
                  </a:ext>
                </a:extLst>
              </a:tr>
              <a:tr h="542325"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Максимальная мощность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Вт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735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900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090969"/>
                  </a:ext>
                </a:extLst>
              </a:tr>
              <a:tr h="738089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Номинальное напряжение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</a:t>
                      </a:r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20±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22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100-240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121294"/>
                  </a:ext>
                </a:extLst>
              </a:tr>
              <a:tr h="456199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Рабочая температура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°С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0-45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0-40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075415"/>
                  </a:ext>
                </a:extLst>
              </a:tr>
              <a:tr h="456199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Рабочая влажность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%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20-75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20-75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993401"/>
                  </a:ext>
                </a:extLst>
              </a:tr>
              <a:tr h="456199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Температура хранения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°С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-30-70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-40-+45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2096810"/>
                  </a:ext>
                </a:extLst>
              </a:tr>
              <a:tr h="542325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Влажность при хранении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%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20-93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20-93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988823"/>
                  </a:ext>
                </a:extLst>
              </a:tr>
            </a:tbl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660E87-1341-389E-C8B8-CA3DC76AD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726" y="2516448"/>
            <a:ext cx="3405485" cy="3310888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65D8C17-54FE-1293-383E-5C465A10A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158" y="2706982"/>
            <a:ext cx="4193037" cy="297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238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EF676-A40F-51AD-E5C7-0BCE13085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C66B7E45-6621-8938-4242-7393491883B2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D76CDF-B6E5-1775-1918-EA7CB9760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2F3F82-65BB-1526-B43B-CFE774537DE4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DA1CB0-BA9A-0BBE-378C-F79D531C4C6F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0</a:t>
            </a:r>
            <a:r>
              <a:rPr lang="en-US" sz="16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6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18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DC5E9-CA2E-B596-9618-5AAF20E9F847}"/>
              </a:ext>
            </a:extLst>
          </p:cNvPr>
          <p:cNvSpPr txBox="1"/>
          <p:nvPr/>
        </p:nvSpPr>
        <p:spPr>
          <a:xfrm>
            <a:off x="374650" y="1235075"/>
            <a:ext cx="730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22831"/>
                </a:solidFill>
                <a:latin typeface="Montserrat Medium" pitchFamily="2" charset="0"/>
              </a:rPr>
              <a:t>Scrubber 50</a:t>
            </a:r>
            <a:endParaRPr lang="ru-RU" sz="40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FA46B-B8ED-A7E6-9767-F68E7EF4A3D8}"/>
              </a:ext>
            </a:extLst>
          </p:cNvPr>
          <p:cNvSpPr txBox="1"/>
          <p:nvPr/>
        </p:nvSpPr>
        <p:spPr>
          <a:xfrm>
            <a:off x="1060450" y="286921"/>
            <a:ext cx="315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latin typeface="Montserrat" pitchFamily="2" charset="0"/>
              </a:rPr>
              <a:t>Роботы-уборщики </a:t>
            </a:r>
            <a:r>
              <a:rPr lang="en-US" sz="16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63891F-12F6-D4F4-59EB-470AFF67909E}"/>
              </a:ext>
            </a:extLst>
          </p:cNvPr>
          <p:cNvSpPr txBox="1"/>
          <p:nvPr/>
        </p:nvSpPr>
        <p:spPr>
          <a:xfrm>
            <a:off x="406864" y="6492875"/>
            <a:ext cx="400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Выставочные центры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C2C262-F8F5-92C6-166F-AB3F7590D34A}"/>
              </a:ext>
            </a:extLst>
          </p:cNvPr>
          <p:cNvSpPr txBox="1"/>
          <p:nvPr/>
        </p:nvSpPr>
        <p:spPr>
          <a:xfrm>
            <a:off x="7387271" y="6492875"/>
            <a:ext cx="421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Торговые центры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A03E96-E13B-2986-6F13-EC8F3A536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5629" y="1589018"/>
            <a:ext cx="4584490" cy="45844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538021-33D9-FAEF-7E26-D2643EE25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9"/>
          <a:stretch/>
        </p:blipFill>
        <p:spPr>
          <a:xfrm>
            <a:off x="406864" y="7102475"/>
            <a:ext cx="5391607" cy="3712735"/>
          </a:xfrm>
          <a:prstGeom prst="roundRect">
            <a:avLst>
              <a:gd name="adj" fmla="val 6598"/>
            </a:avLst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7DE63A-3492-3F8F-3A50-72DFED06C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843" y="7102475"/>
            <a:ext cx="5391607" cy="3712734"/>
          </a:xfrm>
          <a:prstGeom prst="roundRect">
            <a:avLst>
              <a:gd name="adj" fmla="val 5533"/>
            </a:avLst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7344CA-DCD9-D0C8-2875-3C2B86FF1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0"/>
          <a:stretch/>
        </p:blipFill>
        <p:spPr>
          <a:xfrm>
            <a:off x="7372354" y="7102475"/>
            <a:ext cx="5391607" cy="3712735"/>
          </a:xfrm>
          <a:prstGeom prst="roundRect">
            <a:avLst>
              <a:gd name="adj" fmla="val 5945"/>
            </a:avLst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AFDC6A-A62A-A9AC-4DD4-B3DE8C182C80}"/>
              </a:ext>
            </a:extLst>
          </p:cNvPr>
          <p:cNvSpPr txBox="1"/>
          <p:nvPr/>
        </p:nvSpPr>
        <p:spPr>
          <a:xfrm>
            <a:off x="14305629" y="6492875"/>
            <a:ext cx="421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Отели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429E889-A490-5B2E-D39F-70C05E8ADAF0}"/>
              </a:ext>
            </a:extLst>
          </p:cNvPr>
          <p:cNvGrpSpPr/>
          <p:nvPr/>
        </p:nvGrpSpPr>
        <p:grpSpPr>
          <a:xfrm>
            <a:off x="527050" y="2530475"/>
            <a:ext cx="13030200" cy="3035874"/>
            <a:chOff x="527050" y="2530475"/>
            <a:chExt cx="13030200" cy="3035874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C1B69782-F5A5-27A5-BE1E-BA41B1365A57}"/>
                </a:ext>
              </a:extLst>
            </p:cNvPr>
            <p:cNvGrpSpPr/>
            <p:nvPr/>
          </p:nvGrpSpPr>
          <p:grpSpPr>
            <a:xfrm>
              <a:off x="527050" y="2530475"/>
              <a:ext cx="10748646" cy="500715"/>
              <a:chOff x="527050" y="2530475"/>
              <a:chExt cx="10748646" cy="500715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949AB815-AD42-C908-6E72-EED7CAA36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2530475"/>
                <a:ext cx="432000" cy="4320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E583226-8EF2-3C67-F020-033EB81FEC04}"/>
                  </a:ext>
                </a:extLst>
              </p:cNvPr>
              <p:cNvSpPr txBox="1"/>
              <p:nvPr/>
            </p:nvSpPr>
            <p:spPr>
              <a:xfrm>
                <a:off x="1217296" y="2530475"/>
                <a:ext cx="10058400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3 в 1 для идеальной чистоты</a:t>
                </a:r>
              </a:p>
            </p:txBody>
          </p: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D64BE374-1D68-E50D-3BA7-C1F43513A9C6}"/>
                </a:ext>
              </a:extLst>
            </p:cNvPr>
            <p:cNvGrpSpPr/>
            <p:nvPr/>
          </p:nvGrpSpPr>
          <p:grpSpPr>
            <a:xfrm>
              <a:off x="527050" y="3227795"/>
              <a:ext cx="13030198" cy="500715"/>
              <a:chOff x="527050" y="3227795"/>
              <a:chExt cx="13030198" cy="50071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BCAA789-08D3-72A1-10FD-95D2641349DD}"/>
                  </a:ext>
                </a:extLst>
              </p:cNvPr>
              <p:cNvSpPr txBox="1"/>
              <p:nvPr/>
            </p:nvSpPr>
            <p:spPr>
              <a:xfrm>
                <a:off x="1217295" y="3227795"/>
                <a:ext cx="12339953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5-ступенчатая система фильтрации сокращает потребление воды на 80%</a:t>
                </a:r>
              </a:p>
            </p:txBody>
          </p: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F4FE99BB-777C-B313-1D9F-24FCC7B04D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3227795"/>
                <a:ext cx="432000" cy="432000"/>
              </a:xfrm>
              <a:prstGeom prst="rect">
                <a:avLst/>
              </a:prstGeom>
            </p:spPr>
          </p:pic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29873605-A04C-19AD-B51E-7A26FCC88C3F}"/>
                </a:ext>
              </a:extLst>
            </p:cNvPr>
            <p:cNvGrpSpPr/>
            <p:nvPr/>
          </p:nvGrpSpPr>
          <p:grpSpPr>
            <a:xfrm>
              <a:off x="527050" y="3925115"/>
              <a:ext cx="12602091" cy="500715"/>
              <a:chOff x="527050" y="3925115"/>
              <a:chExt cx="12602091" cy="500715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6A614AD1-4252-C7F6-AAF9-E475A4E429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3925115"/>
                <a:ext cx="432000" cy="43200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24AAF95-FEF3-BD07-78C2-382645E2D43F}"/>
                  </a:ext>
                </a:extLst>
              </p:cNvPr>
              <p:cNvSpPr txBox="1"/>
              <p:nvPr/>
            </p:nvSpPr>
            <p:spPr>
              <a:xfrm>
                <a:off x="1217296" y="3925115"/>
                <a:ext cx="11911845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Эффективно работает в двух режимах: ручном и автоматическом</a:t>
                </a:r>
              </a:p>
            </p:txBody>
          </p: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2C188F28-516B-0E4A-594E-A25114252574}"/>
                </a:ext>
              </a:extLst>
            </p:cNvPr>
            <p:cNvGrpSpPr/>
            <p:nvPr/>
          </p:nvGrpSpPr>
          <p:grpSpPr>
            <a:xfrm>
              <a:off x="527050" y="4622436"/>
              <a:ext cx="13030200" cy="943913"/>
              <a:chOff x="527050" y="4622436"/>
              <a:chExt cx="13030200" cy="943913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B2D2C071-A554-B5AB-2AA9-EEF4D44D75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4622436"/>
                <a:ext cx="432000" cy="43200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5F0FF78-6DF6-F014-EBA7-73B4D31D2372}"/>
                  </a:ext>
                </a:extLst>
              </p:cNvPr>
              <p:cNvSpPr txBox="1"/>
              <p:nvPr/>
            </p:nvSpPr>
            <p:spPr>
              <a:xfrm>
                <a:off x="1217296" y="4622436"/>
                <a:ext cx="12339954" cy="943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Быстро адаптируется к любым загрязнениям, самостоятельно выбирая дисковую или роликовую щетку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6116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F1B98-BB27-9DC1-F536-7AA42D93D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755396BC-78AF-FDFF-D68D-CF0236B4F3DD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E05ACA-2F47-1F00-1951-B8A549F53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4DACA4-824C-5F1A-62B7-327FC8C3B2FA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660015-EFFA-F335-7785-8957A39058F3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0</a:t>
            </a:r>
            <a:r>
              <a:rPr lang="en-US" sz="16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7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18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607687-0787-5C08-17BC-ACA2EF0455F5}"/>
              </a:ext>
            </a:extLst>
          </p:cNvPr>
          <p:cNvSpPr txBox="1"/>
          <p:nvPr/>
        </p:nvSpPr>
        <p:spPr>
          <a:xfrm>
            <a:off x="374650" y="1235075"/>
            <a:ext cx="730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22831"/>
                </a:solidFill>
                <a:latin typeface="Montserrat Medium" pitchFamily="2" charset="0"/>
              </a:rPr>
              <a:t>Scrubber 50</a:t>
            </a:r>
            <a:endParaRPr lang="ru-RU" sz="40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97341C-470A-6CA4-0EEB-FBBCD1FFCBB8}"/>
              </a:ext>
            </a:extLst>
          </p:cNvPr>
          <p:cNvSpPr txBox="1"/>
          <p:nvPr/>
        </p:nvSpPr>
        <p:spPr>
          <a:xfrm>
            <a:off x="1060450" y="286921"/>
            <a:ext cx="315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latin typeface="Montserrat" pitchFamily="2" charset="0"/>
              </a:rPr>
              <a:t>Роботы-уборщики </a:t>
            </a:r>
            <a:r>
              <a:rPr lang="en-US" sz="16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297F8BAF-B590-95E5-A931-8FD9CC89033B}"/>
              </a:ext>
            </a:extLst>
          </p:cNvPr>
          <p:cNvSpPr/>
          <p:nvPr/>
        </p:nvSpPr>
        <p:spPr>
          <a:xfrm>
            <a:off x="12430780" y="2227703"/>
            <a:ext cx="2057400" cy="577491"/>
          </a:xfrm>
          <a:prstGeom prst="roundRect">
            <a:avLst>
              <a:gd name="adj" fmla="val 50000"/>
            </a:avLst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ontserrat Medium" pitchFamily="2" charset="0"/>
              </a:rPr>
              <a:t>CD-01</a:t>
            </a:r>
            <a:endParaRPr lang="ru-RU" sz="2000" dirty="0">
              <a:latin typeface="Montserrat Medium" pitchFamily="2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9D49BAA-F2D7-8DC0-39E8-2F89FA835728}"/>
              </a:ext>
            </a:extLst>
          </p:cNvPr>
          <p:cNvSpPr/>
          <p:nvPr/>
        </p:nvSpPr>
        <p:spPr>
          <a:xfrm>
            <a:off x="16635798" y="2227703"/>
            <a:ext cx="2057400" cy="577491"/>
          </a:xfrm>
          <a:prstGeom prst="roundRect">
            <a:avLst>
              <a:gd name="adj" fmla="val 50000"/>
            </a:avLst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itchFamily="2" charset="0"/>
              </a:rPr>
              <a:t>WS-0</a:t>
            </a:r>
            <a:r>
              <a:rPr lang="ru-RU" sz="2000" dirty="0">
                <a:solidFill>
                  <a:schemeClr val="bg1"/>
                </a:solidFill>
                <a:latin typeface="Montserrat Medium" pitchFamily="2" charset="0"/>
              </a:rPr>
              <a:t>1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95E4AE77-B5E2-EB1D-8DBE-0BD40EB15AB3}"/>
              </a:ext>
            </a:extLst>
          </p:cNvPr>
          <p:cNvSpPr txBox="1">
            <a:spLocks/>
          </p:cNvSpPr>
          <p:nvPr/>
        </p:nvSpPr>
        <p:spPr>
          <a:xfrm>
            <a:off x="11687317" y="5468518"/>
            <a:ext cx="3738930" cy="577491"/>
          </a:xfrm>
          <a:prstGeom prst="rect">
            <a:avLst/>
          </a:prstGeom>
        </p:spPr>
        <p:txBody>
          <a:bodyPr vert="horz" lIns="150781" tIns="75390" rIns="150781" bIns="753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Зарядная станция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1FADF60D-1B79-F6DC-BEE5-F649F144EA3C}"/>
              </a:ext>
            </a:extLst>
          </p:cNvPr>
          <p:cNvSpPr txBox="1">
            <a:spLocks/>
          </p:cNvSpPr>
          <p:nvPr/>
        </p:nvSpPr>
        <p:spPr>
          <a:xfrm>
            <a:off x="15776122" y="5468518"/>
            <a:ext cx="3738930" cy="577491"/>
          </a:xfrm>
          <a:prstGeom prst="rect">
            <a:avLst/>
          </a:prstGeom>
        </p:spPr>
        <p:txBody>
          <a:bodyPr vert="horz" lIns="150781" tIns="75390" rIns="150781" bIns="753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Рабочая станция</a:t>
            </a:r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81F4A6BB-2B44-8FE9-0812-CB770DEF2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460470"/>
              </p:ext>
            </p:extLst>
          </p:nvPr>
        </p:nvGraphicFramePr>
        <p:xfrm>
          <a:off x="374650" y="2227703"/>
          <a:ext cx="11051698" cy="86847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80992">
                  <a:extLst>
                    <a:ext uri="{9D8B030D-6E8A-4147-A177-3AD203B41FA5}">
                      <a16:colId xmlns:a16="http://schemas.microsoft.com/office/drawing/2014/main" val="164113215"/>
                    </a:ext>
                  </a:extLst>
                </a:gridCol>
                <a:gridCol w="954945">
                  <a:extLst>
                    <a:ext uri="{9D8B030D-6E8A-4147-A177-3AD203B41FA5}">
                      <a16:colId xmlns:a16="http://schemas.microsoft.com/office/drawing/2014/main" val="3736589483"/>
                    </a:ext>
                  </a:extLst>
                </a:gridCol>
                <a:gridCol w="4815761">
                  <a:extLst>
                    <a:ext uri="{9D8B030D-6E8A-4147-A177-3AD203B41FA5}">
                      <a16:colId xmlns:a16="http://schemas.microsoft.com/office/drawing/2014/main" val="3012989371"/>
                    </a:ext>
                  </a:extLst>
                </a:gridCol>
              </a:tblGrid>
              <a:tr h="81629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Характеристики</a:t>
                      </a:r>
                      <a:endParaRPr lang="ru-RU" sz="1600" b="1" i="0" dirty="0">
                        <a:solidFill>
                          <a:srgbClr val="222831"/>
                        </a:solidFill>
                        <a:latin typeface="Montserrat SemiBold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057477"/>
                  </a:ext>
                </a:extLst>
              </a:tr>
              <a:tr h="1020370">
                <a:tc gridSpan="2"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Тип уборки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Влажная уборка, сбор мелкого сухого мусора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761475"/>
                  </a:ext>
                </a:extLst>
              </a:tr>
              <a:tr h="612220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Размеры (</a:t>
                      </a:r>
                      <a:r>
                        <a:rPr lang="ru-RU" sz="16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ДхШхВ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)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810х700х1070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357630"/>
                  </a:ext>
                </a:extLst>
              </a:tr>
              <a:tr h="612220"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Ширина очистки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460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214463"/>
                  </a:ext>
                </a:extLst>
              </a:tr>
              <a:tr h="1020370"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Теоретическая производительность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</a:t>
                      </a:r>
                      <a:r>
                        <a:rPr lang="en-US" sz="1600" b="0" i="0" kern="1200" baseline="300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</a:t>
                      </a:r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/ч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500-1200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79120"/>
                  </a:ext>
                </a:extLst>
              </a:tr>
              <a:tr h="582089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Объем бака для чистой воды/ грязной воды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л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30/24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333607"/>
                  </a:ext>
                </a:extLst>
              </a:tr>
              <a:tr h="582089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Максимальная скорость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м/с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1.0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079278"/>
                  </a:ext>
                </a:extLst>
              </a:tr>
              <a:tr h="612220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Минимальная проходимая ширина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90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316019"/>
                  </a:ext>
                </a:extLst>
              </a:tr>
              <a:tr h="612220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Угол подъема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4.6°</a:t>
                      </a: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043001"/>
                  </a:ext>
                </a:extLst>
              </a:tr>
              <a:tr h="582089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Время работы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ч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Мойка – 3; Уборка пыли – 4.5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236923"/>
                  </a:ext>
                </a:extLst>
              </a:tr>
              <a:tr h="612220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Время зарядки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ч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504871"/>
                  </a:ext>
                </a:extLst>
              </a:tr>
              <a:tr h="1020370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Датчики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Лидар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, 3</a:t>
                      </a:r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D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 камера глубины, </a:t>
                      </a:r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RGB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-камера, датчик столкновения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428559"/>
                  </a:ext>
                </a:extLst>
              </a:tr>
            </a:tbl>
          </a:graphicData>
        </a:graphic>
      </p:graphicFrame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1094B836-EC65-6CC9-39A0-10EA63CFE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180100"/>
              </p:ext>
            </p:extLst>
          </p:nvPr>
        </p:nvGraphicFramePr>
        <p:xfrm>
          <a:off x="11880850" y="6339768"/>
          <a:ext cx="7818896" cy="45676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02161">
                  <a:extLst>
                    <a:ext uri="{9D8B030D-6E8A-4147-A177-3AD203B41FA5}">
                      <a16:colId xmlns:a16="http://schemas.microsoft.com/office/drawing/2014/main" val="2449164727"/>
                    </a:ext>
                  </a:extLst>
                </a:gridCol>
                <a:gridCol w="798216">
                  <a:extLst>
                    <a:ext uri="{9D8B030D-6E8A-4147-A177-3AD203B41FA5}">
                      <a16:colId xmlns:a16="http://schemas.microsoft.com/office/drawing/2014/main" val="2606534401"/>
                    </a:ext>
                  </a:extLst>
                </a:gridCol>
                <a:gridCol w="1832270">
                  <a:extLst>
                    <a:ext uri="{9D8B030D-6E8A-4147-A177-3AD203B41FA5}">
                      <a16:colId xmlns:a16="http://schemas.microsoft.com/office/drawing/2014/main" val="1729983015"/>
                    </a:ext>
                  </a:extLst>
                </a:gridCol>
                <a:gridCol w="2086249">
                  <a:extLst>
                    <a:ext uri="{9D8B030D-6E8A-4147-A177-3AD203B41FA5}">
                      <a16:colId xmlns:a16="http://schemas.microsoft.com/office/drawing/2014/main" val="3162726683"/>
                    </a:ext>
                  </a:extLst>
                </a:gridCol>
              </a:tblGrid>
              <a:tr h="445126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Название</a:t>
                      </a:r>
                      <a:endParaRPr lang="ru-RU" sz="1600" b="1" i="0" dirty="0">
                        <a:solidFill>
                          <a:srgbClr val="222831"/>
                        </a:solidFill>
                        <a:latin typeface="Montserrat SemiBold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b="1" i="0" dirty="0">
                        <a:solidFill>
                          <a:srgbClr val="222831"/>
                        </a:solidFill>
                        <a:latin typeface="Montserrat SemiBold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CD-0</a:t>
                      </a:r>
                      <a:r>
                        <a:rPr lang="ru-RU" sz="1600" b="1" i="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1</a:t>
                      </a:r>
                      <a:endParaRPr lang="ru-RU" sz="1600" b="1" i="0" dirty="0">
                        <a:solidFill>
                          <a:srgbClr val="222831"/>
                        </a:solidFill>
                        <a:latin typeface="Montserrat SemiBold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kern="120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WS-0</a:t>
                      </a:r>
                      <a:r>
                        <a:rPr lang="ru-RU" sz="1600" b="1" i="0" kern="120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1</a:t>
                      </a:r>
                      <a:endParaRPr lang="ru-RU" sz="1600" b="1" i="0" kern="1200" dirty="0">
                        <a:solidFill>
                          <a:srgbClr val="222831"/>
                        </a:solidFill>
                        <a:latin typeface="Montserrat SemiBold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278714"/>
                  </a:ext>
                </a:extLst>
              </a:tr>
              <a:tr h="436478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Размеры (</a:t>
                      </a:r>
                      <a:r>
                        <a:rPr lang="ru-RU" sz="16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ДхШхВ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)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410x500x650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530х450х1040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3189485"/>
                  </a:ext>
                </a:extLst>
              </a:tr>
              <a:tr h="436478"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Вес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кг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12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30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672890"/>
                  </a:ext>
                </a:extLst>
              </a:tr>
              <a:tr h="616965"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Максимальная мощность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Вт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650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650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090969"/>
                  </a:ext>
                </a:extLst>
              </a:tr>
              <a:tr h="706182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Номинальное напряжение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100-240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100-240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121294"/>
                  </a:ext>
                </a:extLst>
              </a:tr>
              <a:tr h="436478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Рабочая температура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°С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-10-45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0-40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075415"/>
                  </a:ext>
                </a:extLst>
              </a:tr>
              <a:tr h="436478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Рабочая влажность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%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20-75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20-75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993401"/>
                  </a:ext>
                </a:extLst>
              </a:tr>
              <a:tr h="436478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Температура хранения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°С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-40-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+</a:t>
                      </a:r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45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-40-+45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2096810"/>
                  </a:ext>
                </a:extLst>
              </a:tr>
              <a:tr h="616965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Влажность при хранении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%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20-93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20-93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988823"/>
                  </a:ext>
                </a:extLst>
              </a:tr>
            </a:tbl>
          </a:graphicData>
        </a:graphic>
      </p:graphicFrame>
      <p:pic>
        <p:nvPicPr>
          <p:cNvPr id="7170" name="Picture 2">
            <a:extLst>
              <a:ext uri="{FF2B5EF4-FFF2-40B4-BE49-F238E27FC236}">
                <a16:creationId xmlns:a16="http://schemas.microsoft.com/office/drawing/2014/main" id="{78C4CFEF-15EE-5224-E36D-122A85889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1520" y="3093873"/>
            <a:ext cx="2237227" cy="217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9048A2B-50DA-8E4B-F449-FADE5E55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5884" y="3098953"/>
            <a:ext cx="2237227" cy="217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276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23E25-5F3D-75CB-D77C-78E732423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03C46233-9B48-7D2B-2EB5-8694243460AB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4A50B3-8186-5C8D-BF7F-DA6BF71F2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0398C2-563C-9844-8F8D-19F63BEC27D6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AF01EC-780E-C27C-FB19-5A37F04AECBF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08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18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04FD1F-09E6-F7B8-0B3E-8EBF5A8B80EB}"/>
              </a:ext>
            </a:extLst>
          </p:cNvPr>
          <p:cNvSpPr txBox="1"/>
          <p:nvPr/>
        </p:nvSpPr>
        <p:spPr>
          <a:xfrm>
            <a:off x="374650" y="1235075"/>
            <a:ext cx="730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22831"/>
                </a:solidFill>
                <a:latin typeface="Montserrat Medium" pitchFamily="2" charset="0"/>
              </a:rPr>
              <a:t>Scrubber 75</a:t>
            </a:r>
            <a:endParaRPr lang="ru-RU" sz="40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5C3F4E-E833-9D94-7DBD-E46EC24FE4A2}"/>
              </a:ext>
            </a:extLst>
          </p:cNvPr>
          <p:cNvSpPr txBox="1"/>
          <p:nvPr/>
        </p:nvSpPr>
        <p:spPr>
          <a:xfrm>
            <a:off x="1060450" y="286921"/>
            <a:ext cx="315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latin typeface="Montserrat" pitchFamily="2" charset="0"/>
              </a:rPr>
              <a:t>Роботы-уборщики </a:t>
            </a:r>
            <a:r>
              <a:rPr lang="en-US" sz="16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F8F260-7A30-DFC2-BB15-B3BD149D6255}"/>
              </a:ext>
            </a:extLst>
          </p:cNvPr>
          <p:cNvSpPr txBox="1"/>
          <p:nvPr/>
        </p:nvSpPr>
        <p:spPr>
          <a:xfrm>
            <a:off x="406864" y="6723707"/>
            <a:ext cx="400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Склады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DC8DCD-C155-69CC-9061-EFBD4D6CC95B}"/>
              </a:ext>
            </a:extLst>
          </p:cNvPr>
          <p:cNvSpPr txBox="1"/>
          <p:nvPr/>
        </p:nvSpPr>
        <p:spPr>
          <a:xfrm>
            <a:off x="7526665" y="6723707"/>
            <a:ext cx="421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Парковки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A78C19-1754-E872-CF35-BB7212FAB0FB}"/>
              </a:ext>
            </a:extLst>
          </p:cNvPr>
          <p:cNvSpPr txBox="1"/>
          <p:nvPr/>
        </p:nvSpPr>
        <p:spPr>
          <a:xfrm>
            <a:off x="14678680" y="6723707"/>
            <a:ext cx="421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Производство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B38E55-B605-9C79-42A8-E98D7AEF1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850" y="1177465"/>
            <a:ext cx="4504721" cy="497832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764F33-D9B6-C4A0-ECED-5AC96D27D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665" y="7363202"/>
            <a:ext cx="5050769" cy="3366000"/>
          </a:xfrm>
          <a:prstGeom prst="roundRect">
            <a:avLst>
              <a:gd name="adj" fmla="val 5649"/>
            </a:avLst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DDEBF63-81C4-5B3D-7310-BEFF34394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" r="4049"/>
          <a:stretch/>
        </p:blipFill>
        <p:spPr>
          <a:xfrm>
            <a:off x="374650" y="7362622"/>
            <a:ext cx="5050769" cy="3367160"/>
          </a:xfrm>
          <a:prstGeom prst="roundRect">
            <a:avLst>
              <a:gd name="adj" fmla="val 5741"/>
            </a:avLst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154F0FF-F4D8-5797-5EAA-36CE39DE2D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0" r="4084"/>
          <a:stretch/>
        </p:blipFill>
        <p:spPr>
          <a:xfrm>
            <a:off x="14678680" y="7363202"/>
            <a:ext cx="5050770" cy="3366000"/>
          </a:xfrm>
          <a:prstGeom prst="roundRect">
            <a:avLst>
              <a:gd name="adj" fmla="val 5915"/>
            </a:avLst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E6CDBF4-D691-73D0-69B2-8056A9AA56BB}"/>
              </a:ext>
            </a:extLst>
          </p:cNvPr>
          <p:cNvGrpSpPr/>
          <p:nvPr/>
        </p:nvGrpSpPr>
        <p:grpSpPr>
          <a:xfrm>
            <a:off x="527050" y="2695001"/>
            <a:ext cx="13030200" cy="3035874"/>
            <a:chOff x="527050" y="2695001"/>
            <a:chExt cx="13030200" cy="3035874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464BEBB8-1C81-0082-C08B-814A3C2F89E0}"/>
                </a:ext>
              </a:extLst>
            </p:cNvPr>
            <p:cNvGrpSpPr/>
            <p:nvPr/>
          </p:nvGrpSpPr>
          <p:grpSpPr>
            <a:xfrm>
              <a:off x="527050" y="2695001"/>
              <a:ext cx="10748646" cy="500715"/>
              <a:chOff x="527050" y="2695001"/>
              <a:chExt cx="10748646" cy="500715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3E0BE2EE-100E-2CF7-AB6D-995898CC10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2695001"/>
                <a:ext cx="432000" cy="432000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FB1F8E-0AA1-EC1B-CEC3-7F60641C6E58}"/>
                  </a:ext>
                </a:extLst>
              </p:cNvPr>
              <p:cNvSpPr txBox="1"/>
              <p:nvPr/>
            </p:nvSpPr>
            <p:spPr>
              <a:xfrm>
                <a:off x="1217296" y="2695001"/>
                <a:ext cx="10058400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4 в 1 для идеальной чистоты</a:t>
                </a:r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2CE2C98-5F18-3AED-58F3-C2F9EADB7B73}"/>
                </a:ext>
              </a:extLst>
            </p:cNvPr>
            <p:cNvGrpSpPr/>
            <p:nvPr/>
          </p:nvGrpSpPr>
          <p:grpSpPr>
            <a:xfrm>
              <a:off x="527050" y="3392321"/>
              <a:ext cx="13030198" cy="500715"/>
              <a:chOff x="527050" y="3392321"/>
              <a:chExt cx="13030198" cy="500715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7B6A7A-2AFE-27E7-5292-7233C2113493}"/>
                  </a:ext>
                </a:extLst>
              </p:cNvPr>
              <p:cNvSpPr txBox="1"/>
              <p:nvPr/>
            </p:nvSpPr>
            <p:spPr>
              <a:xfrm>
                <a:off x="1217295" y="3392321"/>
                <a:ext cx="12339953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Щетка вращается на 270° и эффективно очищает труднодоступные места</a:t>
                </a:r>
              </a:p>
            </p:txBody>
          </p:sp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9DF18408-E0FB-240E-542D-6D1560C87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3392321"/>
                <a:ext cx="432000" cy="432000"/>
              </a:xfrm>
              <a:prstGeom prst="rect">
                <a:avLst/>
              </a:prstGeom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05656B79-CCBF-C8BA-F1AB-4C2C10A20BA5}"/>
                </a:ext>
              </a:extLst>
            </p:cNvPr>
            <p:cNvGrpSpPr/>
            <p:nvPr/>
          </p:nvGrpSpPr>
          <p:grpSpPr>
            <a:xfrm>
              <a:off x="527050" y="4089641"/>
              <a:ext cx="12602091" cy="500715"/>
              <a:chOff x="527050" y="4089641"/>
              <a:chExt cx="12602091" cy="500715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779B1100-C0DD-EC1D-C07A-3FC65973D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4089641"/>
                <a:ext cx="432000" cy="43200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565383D-E563-F9B3-8B7C-3D1DF855B1BA}"/>
                  </a:ext>
                </a:extLst>
              </p:cNvPr>
              <p:cNvSpPr txBox="1"/>
              <p:nvPr/>
            </p:nvSpPr>
            <p:spPr>
              <a:xfrm>
                <a:off x="1217296" y="4089641"/>
                <a:ext cx="11911845" cy="500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Выполняет точечную очистку отмеченных на карте пятен</a:t>
                </a: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32C04F52-FD68-A23F-1F05-C1C886171C11}"/>
                </a:ext>
              </a:extLst>
            </p:cNvPr>
            <p:cNvGrpSpPr/>
            <p:nvPr/>
          </p:nvGrpSpPr>
          <p:grpSpPr>
            <a:xfrm>
              <a:off x="527050" y="4786962"/>
              <a:ext cx="13030200" cy="943913"/>
              <a:chOff x="527050" y="4786962"/>
              <a:chExt cx="13030200" cy="943913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8DD29542-A633-DCD1-5B6B-A853AE38BB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50" y="4786962"/>
                <a:ext cx="432000" cy="43200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9FD070D-9F55-30CC-F32A-DE29F51D6F8D}"/>
                  </a:ext>
                </a:extLst>
              </p:cNvPr>
              <p:cNvSpPr txBox="1"/>
              <p:nvPr/>
            </p:nvSpPr>
            <p:spPr>
              <a:xfrm>
                <a:off x="1217296" y="4786962"/>
                <a:ext cx="12339954" cy="943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l">
                  <a:lnSpc>
                    <a:spcPct val="120000"/>
                  </a:lnSpc>
                  <a:spcAft>
                    <a:spcPts val="3000"/>
                  </a:spcAft>
                  <a:buClr>
                    <a:srgbClr val="00ADB5"/>
                  </a:buClr>
                  <a:buSzPct val="200000"/>
                </a:pP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Современная система освещения (75 </a:t>
                </a:r>
                <a:r>
                  <a:rPr lang="en-US" sz="2400" dirty="0">
                    <a:solidFill>
                      <a:srgbClr val="222831"/>
                    </a:solidFill>
                    <a:latin typeface="Montserrat" pitchFamily="2" charset="0"/>
                  </a:rPr>
                  <a:t>P) </a:t>
                </a:r>
                <a:r>
                  <a:rPr lang="ru-RU" sz="2400" dirty="0">
                    <a:solidFill>
                      <a:srgbClr val="222831"/>
                    </a:solidFill>
                    <a:latin typeface="Montserrat" pitchFamily="2" charset="0"/>
                  </a:rPr>
                  <a:t>четко обозначает положение робота, повышая безопасность для людей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45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42B7F-721D-350A-73E2-98C66123A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1E986BA8-63FF-7341-D425-C48EC6CCCF03}"/>
              </a:ext>
            </a:extLst>
          </p:cNvPr>
          <p:cNvSpPr/>
          <p:nvPr/>
        </p:nvSpPr>
        <p:spPr>
          <a:xfrm>
            <a:off x="0" y="835297"/>
            <a:ext cx="20104100" cy="5080"/>
          </a:xfrm>
          <a:custGeom>
            <a:avLst/>
            <a:gdLst/>
            <a:ahLst/>
            <a:cxnLst/>
            <a:rect l="l" t="t" r="r" b="b"/>
            <a:pathLst>
              <a:path w="20104100" h="5080">
                <a:moveTo>
                  <a:pt x="20104100" y="0"/>
                </a:moveTo>
                <a:lnTo>
                  <a:pt x="0" y="0"/>
                </a:lnTo>
                <a:lnTo>
                  <a:pt x="0" y="2540"/>
                </a:lnTo>
                <a:lnTo>
                  <a:pt x="0" y="5080"/>
                </a:lnTo>
                <a:lnTo>
                  <a:pt x="20104100" y="5080"/>
                </a:lnTo>
                <a:lnTo>
                  <a:pt x="20104100" y="2540"/>
                </a:lnTo>
                <a:lnTo>
                  <a:pt x="20104100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7EDCB9-B6E8-D8CF-DE02-B530A695B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212291"/>
            <a:ext cx="4953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2B5497-7054-ECFE-F177-DC4F649A34CA}"/>
              </a:ext>
            </a:extLst>
          </p:cNvPr>
          <p:cNvSpPr txBox="1"/>
          <p:nvPr/>
        </p:nvSpPr>
        <p:spPr>
          <a:xfrm>
            <a:off x="18712986" y="212291"/>
            <a:ext cx="98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©2025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DC840E-EEEC-BA7D-9097-934C63D8AB24}"/>
              </a:ext>
            </a:extLst>
          </p:cNvPr>
          <p:cNvSpPr txBox="1"/>
          <p:nvPr/>
        </p:nvSpPr>
        <p:spPr>
          <a:xfrm>
            <a:off x="17062450" y="209910"/>
            <a:ext cx="90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rgbClr val="222831"/>
                </a:solidFill>
                <a:effectLst/>
                <a:latin typeface="Montserrat SemiBold" pitchFamily="2" charset="0"/>
              </a:rPr>
              <a:t>09</a:t>
            </a:r>
            <a:r>
              <a:rPr lang="ru-RU" sz="1600" b="1" dirty="0">
                <a:solidFill>
                  <a:srgbClr val="9A9A9A"/>
                </a:solidFill>
                <a:effectLst/>
                <a:latin typeface="Montserrat SemiBold" pitchFamily="2" charset="0"/>
              </a:rPr>
              <a:t> / 18</a:t>
            </a:r>
            <a:endParaRPr lang="ru-RU" sz="1600" b="1" dirty="0">
              <a:solidFill>
                <a:srgbClr val="9A9A9A"/>
              </a:solidFill>
              <a:latin typeface="Montserra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4EF31-7D9D-167D-0495-238787BDE18C}"/>
              </a:ext>
            </a:extLst>
          </p:cNvPr>
          <p:cNvSpPr txBox="1"/>
          <p:nvPr/>
        </p:nvSpPr>
        <p:spPr>
          <a:xfrm>
            <a:off x="374650" y="1235075"/>
            <a:ext cx="730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22831"/>
                </a:solidFill>
                <a:latin typeface="Montserrat Medium" pitchFamily="2" charset="0"/>
              </a:rPr>
              <a:t>Scrubber 75</a:t>
            </a:r>
            <a:endParaRPr lang="ru-RU" sz="4000" dirty="0">
              <a:solidFill>
                <a:srgbClr val="222831"/>
              </a:solidFill>
              <a:latin typeface="Montserrat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54B8CF-8A76-9A5E-5DB0-6BDE12FB9538}"/>
              </a:ext>
            </a:extLst>
          </p:cNvPr>
          <p:cNvSpPr txBox="1"/>
          <p:nvPr/>
        </p:nvSpPr>
        <p:spPr>
          <a:xfrm>
            <a:off x="1060450" y="286921"/>
            <a:ext cx="315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222831"/>
                </a:solidFill>
                <a:latin typeface="Montserrat" pitchFamily="2" charset="0"/>
              </a:rPr>
              <a:t>Роботы-уборщики </a:t>
            </a:r>
            <a:r>
              <a:rPr lang="en-US" sz="1600" dirty="0" err="1">
                <a:solidFill>
                  <a:srgbClr val="222831"/>
                </a:solidFill>
                <a:latin typeface="Montserrat" pitchFamily="2" charset="0"/>
              </a:rPr>
              <a:t>Gausium</a:t>
            </a:r>
            <a:endParaRPr lang="ru-RU" sz="1600" dirty="0">
              <a:solidFill>
                <a:srgbClr val="222831"/>
              </a:solidFill>
              <a:latin typeface="Montserrat" pitchFamily="2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23D80AD-D8BF-28DD-F01E-388AA2F5E95F}"/>
              </a:ext>
            </a:extLst>
          </p:cNvPr>
          <p:cNvSpPr/>
          <p:nvPr/>
        </p:nvSpPr>
        <p:spPr>
          <a:xfrm>
            <a:off x="14624050" y="2227703"/>
            <a:ext cx="2057400" cy="577491"/>
          </a:xfrm>
          <a:prstGeom prst="roundRect">
            <a:avLst>
              <a:gd name="adj" fmla="val 50000"/>
            </a:avLst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itchFamily="2" charset="0"/>
              </a:rPr>
              <a:t>WS-0</a:t>
            </a:r>
            <a:r>
              <a:rPr lang="ru-RU" sz="2000" dirty="0">
                <a:solidFill>
                  <a:schemeClr val="bg1"/>
                </a:solidFill>
                <a:latin typeface="Montserrat Medium" pitchFamily="2" charset="0"/>
              </a:rPr>
              <a:t>2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FA215E09-0182-DECA-145A-B792158C9ACF}"/>
              </a:ext>
            </a:extLst>
          </p:cNvPr>
          <p:cNvSpPr txBox="1">
            <a:spLocks/>
          </p:cNvSpPr>
          <p:nvPr/>
        </p:nvSpPr>
        <p:spPr>
          <a:xfrm>
            <a:off x="13785850" y="6264275"/>
            <a:ext cx="3738930" cy="577491"/>
          </a:xfrm>
          <a:prstGeom prst="rect">
            <a:avLst/>
          </a:prstGeom>
        </p:spPr>
        <p:txBody>
          <a:bodyPr vert="horz" lIns="150781" tIns="75390" rIns="150781" bIns="753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rgbClr val="222831"/>
                </a:solidFill>
                <a:latin typeface="Montserrat" pitchFamily="2" charset="0"/>
              </a:rPr>
              <a:t>Рабочая станция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FB3952-572E-1A3D-E71E-7BB40727F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449" y="2787904"/>
            <a:ext cx="3738930" cy="3628771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0DF5060-7461-5BED-1173-983451143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653461"/>
              </p:ext>
            </p:extLst>
          </p:nvPr>
        </p:nvGraphicFramePr>
        <p:xfrm>
          <a:off x="406864" y="2149475"/>
          <a:ext cx="11051698" cy="8752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80992">
                  <a:extLst>
                    <a:ext uri="{9D8B030D-6E8A-4147-A177-3AD203B41FA5}">
                      <a16:colId xmlns:a16="http://schemas.microsoft.com/office/drawing/2014/main" val="164113215"/>
                    </a:ext>
                  </a:extLst>
                </a:gridCol>
                <a:gridCol w="954945">
                  <a:extLst>
                    <a:ext uri="{9D8B030D-6E8A-4147-A177-3AD203B41FA5}">
                      <a16:colId xmlns:a16="http://schemas.microsoft.com/office/drawing/2014/main" val="3736589483"/>
                    </a:ext>
                  </a:extLst>
                </a:gridCol>
                <a:gridCol w="4815761">
                  <a:extLst>
                    <a:ext uri="{9D8B030D-6E8A-4147-A177-3AD203B41FA5}">
                      <a16:colId xmlns:a16="http://schemas.microsoft.com/office/drawing/2014/main" val="3012989371"/>
                    </a:ext>
                  </a:extLst>
                </a:gridCol>
              </a:tblGrid>
              <a:tr h="82146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i="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Характеристики</a:t>
                      </a:r>
                      <a:endParaRPr lang="ru-RU" sz="1600" b="1" i="0" dirty="0">
                        <a:solidFill>
                          <a:srgbClr val="222831"/>
                        </a:solidFill>
                        <a:latin typeface="Montserrat SemiBold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057477"/>
                  </a:ext>
                </a:extLst>
              </a:tr>
              <a:tr h="1026838">
                <a:tc gridSpan="2"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Тип уборки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Влажная уборка, сбор мелкого сухого мусора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761475"/>
                  </a:ext>
                </a:extLst>
              </a:tr>
              <a:tr h="616101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Размеры (</a:t>
                      </a:r>
                      <a:r>
                        <a:rPr lang="ru-RU" sz="16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ДхШхВ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)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1370х962х1417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357630"/>
                  </a:ext>
                </a:extLst>
              </a:tr>
              <a:tr h="616101"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Ширина очистки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750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214463"/>
                  </a:ext>
                </a:extLst>
              </a:tr>
              <a:tr h="674714"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Теоретическая производительность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</a:t>
                      </a:r>
                      <a:r>
                        <a:rPr lang="en-US" sz="1600" b="0" i="0" kern="1200" baseline="300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</a:t>
                      </a:r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/ч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700-1400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79120"/>
                  </a:ext>
                </a:extLst>
              </a:tr>
              <a:tr h="589972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Объем бака для чистой воды/ грязной воды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л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75/50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333607"/>
                  </a:ext>
                </a:extLst>
              </a:tr>
              <a:tr h="589972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Максимальная скорость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м/с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1.1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079278"/>
                  </a:ext>
                </a:extLst>
              </a:tr>
              <a:tr h="616101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Минимальная проходимая ширина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900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316019"/>
                  </a:ext>
                </a:extLst>
              </a:tr>
              <a:tr h="616101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Угол подъема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8°</a:t>
                      </a: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043001"/>
                  </a:ext>
                </a:extLst>
              </a:tr>
              <a:tr h="589972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Время работы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ч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4-6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236923"/>
                  </a:ext>
                </a:extLst>
              </a:tr>
              <a:tr h="616101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Время зарядки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ч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504871"/>
                  </a:ext>
                </a:extLst>
              </a:tr>
              <a:tr h="1379399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Датчики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3D </a:t>
                      </a:r>
                      <a:r>
                        <a:rPr lang="ru-RU" sz="16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Лидар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, </a:t>
                      </a:r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2D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6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Лидар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, 3</a:t>
                      </a:r>
                      <a:r>
                        <a:rPr lang="en-US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D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 камера глубины, радар миллиметрового диапазона, датчик столкновения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428559"/>
                  </a:ext>
                </a:extLst>
              </a:tr>
            </a:tbl>
          </a:graphicData>
        </a:graphic>
      </p:graphicFrame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E9D4349-5DBF-93F9-CF2F-C9001547F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740433"/>
              </p:ext>
            </p:extLst>
          </p:nvPr>
        </p:nvGraphicFramePr>
        <p:xfrm>
          <a:off x="11836865" y="7060974"/>
          <a:ext cx="7892585" cy="38413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794">
                  <a:extLst>
                    <a:ext uri="{9D8B030D-6E8A-4147-A177-3AD203B41FA5}">
                      <a16:colId xmlns:a16="http://schemas.microsoft.com/office/drawing/2014/main" val="2449164727"/>
                    </a:ext>
                  </a:extLst>
                </a:gridCol>
                <a:gridCol w="1052344">
                  <a:extLst>
                    <a:ext uri="{9D8B030D-6E8A-4147-A177-3AD203B41FA5}">
                      <a16:colId xmlns:a16="http://schemas.microsoft.com/office/drawing/2014/main" val="2606534401"/>
                    </a:ext>
                  </a:extLst>
                </a:gridCol>
                <a:gridCol w="2750447">
                  <a:extLst>
                    <a:ext uri="{9D8B030D-6E8A-4147-A177-3AD203B41FA5}">
                      <a16:colId xmlns:a16="http://schemas.microsoft.com/office/drawing/2014/main" val="3162726683"/>
                    </a:ext>
                  </a:extLst>
                </a:gridCol>
              </a:tblGrid>
              <a:tr h="426575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Название</a:t>
                      </a:r>
                      <a:endParaRPr lang="ru-RU" sz="1600" b="1" i="0" dirty="0">
                        <a:solidFill>
                          <a:srgbClr val="222831"/>
                        </a:solidFill>
                        <a:latin typeface="Montserrat SemiBold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b="1" i="0" dirty="0">
                        <a:solidFill>
                          <a:srgbClr val="222831"/>
                        </a:solidFill>
                        <a:latin typeface="Montserrat SemiBold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0" kern="120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WS-0</a:t>
                      </a:r>
                      <a:r>
                        <a:rPr lang="ru-RU" sz="1600" b="1" i="0" kern="1200" dirty="0">
                          <a:solidFill>
                            <a:srgbClr val="222831"/>
                          </a:solidFill>
                          <a:latin typeface="Montserrat SemiBold" pitchFamily="2" charset="0"/>
                        </a:rPr>
                        <a:t>2</a:t>
                      </a:r>
                      <a:endParaRPr lang="ru-RU" sz="1600" b="1" i="0" kern="1200" dirty="0">
                        <a:solidFill>
                          <a:srgbClr val="222831"/>
                        </a:solidFill>
                        <a:latin typeface="Montserrat SemiBold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278714"/>
                  </a:ext>
                </a:extLst>
              </a:tr>
              <a:tr h="403359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Размеры (</a:t>
                      </a:r>
                      <a:r>
                        <a:rPr lang="ru-RU" sz="1600" b="0" i="0" dirty="0" err="1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ДхШхВ</a:t>
                      </a:r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)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мм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1270х660х1270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3189485"/>
                  </a:ext>
                </a:extLst>
              </a:tr>
              <a:tr h="403359"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Вес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кг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100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672890"/>
                  </a:ext>
                </a:extLst>
              </a:tr>
              <a:tr h="403359"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Максимальная мощность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Вт</a:t>
                      </a:r>
                      <a:endParaRPr lang="ru-RU" sz="1600" b="0" i="0" kern="1200" dirty="0">
                        <a:solidFill>
                          <a:srgbClr val="222831"/>
                        </a:solidFill>
                        <a:latin typeface="Montserrat" pitchFamily="2" charset="0"/>
                        <a:ea typeface="+mn-ea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1200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090969"/>
                  </a:ext>
                </a:extLst>
              </a:tr>
              <a:tr h="591253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Номинальное напряжение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100-240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121294"/>
                  </a:ext>
                </a:extLst>
              </a:tr>
              <a:tr h="403359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Рабочая температура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°С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0-40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075415"/>
                  </a:ext>
                </a:extLst>
              </a:tr>
              <a:tr h="403359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Рабочая влажность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%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20-75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993401"/>
                  </a:ext>
                </a:extLst>
              </a:tr>
              <a:tr h="403359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Температура хранения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°С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-40-+45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2096810"/>
                  </a:ext>
                </a:extLst>
              </a:tr>
              <a:tr h="403359"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Влажность при хранении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%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>
                          <a:solidFill>
                            <a:srgbClr val="222831"/>
                          </a:solidFill>
                          <a:latin typeface="Montserrat" pitchFamily="2" charset="0"/>
                        </a:rPr>
                        <a:t>20-93</a:t>
                      </a:r>
                      <a:endParaRPr lang="ru-RU" sz="1600" b="0" i="0" dirty="0">
                        <a:solidFill>
                          <a:srgbClr val="222831"/>
                        </a:solidFill>
                        <a:latin typeface="Montserrat" pitchFamily="2" charset="0"/>
                        <a:cs typeface="MV Boli" panose="02000500030200090000" pitchFamily="2" charset="0"/>
                      </a:endParaRPr>
                    </a:p>
                  </a:txBody>
                  <a:tcPr marL="150781" marR="150781" marT="75390" marB="75390" anchor="ctr">
                    <a:lnL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988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541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1274</TotalTime>
  <Words>1393</Words>
  <Application>Microsoft Macintosh PowerPoint</Application>
  <PresentationFormat>Произвольный</PresentationFormat>
  <Paragraphs>505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Montserrat SemiBold</vt:lpstr>
      <vt:lpstr>Calibri</vt:lpstr>
      <vt:lpstr>Montserrat Medium</vt:lpstr>
      <vt:lpstr>Montserrat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Виктория Тагинцева</cp:lastModifiedBy>
  <cp:revision>190</cp:revision>
  <dcterms:created xsi:type="dcterms:W3CDTF">2025-04-18T13:44:33Z</dcterms:created>
  <dcterms:modified xsi:type="dcterms:W3CDTF">2025-05-06T12:14:16Z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2025-04-18T00:00:00Z</vt:filetime>
  </property>
  <property fmtid="{D5CDD505-2E9C-101B-9397-08002B2CF9AE}" pid="3" name="LastSaved">
    <vt:filetime>2025-04-18T00:00:00Z</vt:filetime>
  </property>
</Properties>
</file>